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0"/>
  </p:notesMasterIdLst>
  <p:sldIdLst>
    <p:sldId id="256" r:id="rId5"/>
    <p:sldId id="258" r:id="rId6"/>
    <p:sldId id="282" r:id="rId7"/>
    <p:sldId id="283" r:id="rId8"/>
    <p:sldId id="288" r:id="rId9"/>
    <p:sldId id="281" r:id="rId10"/>
    <p:sldId id="284" r:id="rId11"/>
    <p:sldId id="291" r:id="rId12"/>
    <p:sldId id="264" r:id="rId13"/>
    <p:sldId id="287" r:id="rId14"/>
    <p:sldId id="260" r:id="rId15"/>
    <p:sldId id="292" r:id="rId16"/>
    <p:sldId id="293" r:id="rId17"/>
    <p:sldId id="299" r:id="rId18"/>
    <p:sldId id="300" r:id="rId19"/>
    <p:sldId id="301" r:id="rId20"/>
    <p:sldId id="294" r:id="rId21"/>
    <p:sldId id="261" r:id="rId22"/>
    <p:sldId id="285" r:id="rId23"/>
    <p:sldId id="295" r:id="rId24"/>
    <p:sldId id="289" r:id="rId25"/>
    <p:sldId id="296" r:id="rId26"/>
    <p:sldId id="297" r:id="rId27"/>
    <p:sldId id="298" r:id="rId28"/>
    <p:sldId id="275" r:id="rId29"/>
  </p:sldIdLst>
  <p:sldSz cx="12192000" cy="6858000"/>
  <p:notesSz cx="6858000" cy="9144000"/>
  <p:embeddedFontLst>
    <p:embeddedFont>
      <p:font typeface="Bebas Neue" panose="020B0606020202050201" pitchFamily="34" charset="0"/>
      <p:regular r:id="rId31"/>
    </p:embeddedFont>
    <p:embeddedFont>
      <p:font typeface="Cambria" panose="02040503050406030204" pitchFamily="18" charset="0"/>
      <p:regular r:id="rId32"/>
      <p:bold r:id="rId33"/>
      <p:italic r:id="rId34"/>
      <p:boldItalic r:id="rId35"/>
    </p:embeddedFont>
    <p:embeddedFont>
      <p:font typeface="Franklin Gothic" panose="020B0604020202020204" charset="0"/>
      <p:regular r:id="rId36"/>
      <p:bold r:id="rId37"/>
      <p:italic r:id="rId38"/>
      <p:boldItalic r:id="rId39"/>
    </p:embeddedFont>
    <p:embeddedFont>
      <p:font typeface="Roboto Condensed" panose="02000000000000000000" pitchFamily="2" charset="0"/>
      <p:regular r:id="rId40"/>
      <p:bold r:id="rId41"/>
      <p:italic r:id="rId42"/>
      <p:boldItalic r:id="rId43"/>
    </p:embeddedFont>
    <p:embeddedFont>
      <p:font typeface="Roboto Mono" panose="00000009000000000000" pitchFamily="49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iGL/VGO7i8agjLZ+b0xxTeXcnz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7CE1"/>
    <a:srgbClr val="719AD1"/>
    <a:srgbClr val="00A4F6"/>
    <a:srgbClr val="FF8BAC"/>
    <a:srgbClr val="CBCB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4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customschemas.google.com/relationships/presentationmetadata" Target="meta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6.xml"/><Relationship Id="rId41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850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9E969F63-543D-5E0C-0E35-58EA9848E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>
            <a:extLst>
              <a:ext uri="{FF2B5EF4-FFF2-40B4-BE49-F238E27FC236}">
                <a16:creationId xmlns:a16="http://schemas.microsoft.com/office/drawing/2014/main" id="{648522A1-AD0E-0678-56FC-8FD0B35D41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5:notes">
            <a:extLst>
              <a:ext uri="{FF2B5EF4-FFF2-40B4-BE49-F238E27FC236}">
                <a16:creationId xmlns:a16="http://schemas.microsoft.com/office/drawing/2014/main" id="{1B706433-7777-7207-3424-B4884ABF9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808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4CA5A2E2-1A05-268B-453B-A69F5E34C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>
            <a:extLst>
              <a:ext uri="{FF2B5EF4-FFF2-40B4-BE49-F238E27FC236}">
                <a16:creationId xmlns:a16="http://schemas.microsoft.com/office/drawing/2014/main" id="{C8445776-2C9C-71FB-2F33-F16E8D1D9B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5:notes">
            <a:extLst>
              <a:ext uri="{FF2B5EF4-FFF2-40B4-BE49-F238E27FC236}">
                <a16:creationId xmlns:a16="http://schemas.microsoft.com/office/drawing/2014/main" id="{FDC6EB89-0B37-F707-C23B-E402221F54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3406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4816164A-4356-678A-E417-CFB591A3C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>
            <a:extLst>
              <a:ext uri="{FF2B5EF4-FFF2-40B4-BE49-F238E27FC236}">
                <a16:creationId xmlns:a16="http://schemas.microsoft.com/office/drawing/2014/main" id="{2F8EEEA8-CB69-186B-8192-8FC736A6D2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5:notes">
            <a:extLst>
              <a:ext uri="{FF2B5EF4-FFF2-40B4-BE49-F238E27FC236}">
                <a16:creationId xmlns:a16="http://schemas.microsoft.com/office/drawing/2014/main" id="{FE907738-8F9C-2A3E-E356-CF3E923C2E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3864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85461ABA-A04E-5224-78DF-0BE88B492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>
            <a:extLst>
              <a:ext uri="{FF2B5EF4-FFF2-40B4-BE49-F238E27FC236}">
                <a16:creationId xmlns:a16="http://schemas.microsoft.com/office/drawing/2014/main" id="{2DBB4A2D-F0B9-3501-8D33-7886509090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5:notes">
            <a:extLst>
              <a:ext uri="{FF2B5EF4-FFF2-40B4-BE49-F238E27FC236}">
                <a16:creationId xmlns:a16="http://schemas.microsoft.com/office/drawing/2014/main" id="{7710006A-7A5D-F724-61A3-FFCA71B1F9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3163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1498FE06-EDD9-67B6-60B4-97F8C42DF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>
            <a:extLst>
              <a:ext uri="{FF2B5EF4-FFF2-40B4-BE49-F238E27FC236}">
                <a16:creationId xmlns:a16="http://schemas.microsoft.com/office/drawing/2014/main" id="{367883C5-AD96-30D9-09BA-154DDE44F0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5:notes">
            <a:extLst>
              <a:ext uri="{FF2B5EF4-FFF2-40B4-BE49-F238E27FC236}">
                <a16:creationId xmlns:a16="http://schemas.microsoft.com/office/drawing/2014/main" id="{2F949224-5286-6C1A-9FC9-05BC4B8B5D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1789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E8BE1CD5-CE41-FB35-16A7-C6026428B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:notes">
            <a:extLst>
              <a:ext uri="{FF2B5EF4-FFF2-40B4-BE49-F238E27FC236}">
                <a16:creationId xmlns:a16="http://schemas.microsoft.com/office/drawing/2014/main" id="{53F9C46E-B0AF-777C-5C0A-5157F64643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15:notes">
            <a:extLst>
              <a:ext uri="{FF2B5EF4-FFF2-40B4-BE49-F238E27FC236}">
                <a16:creationId xmlns:a16="http://schemas.microsoft.com/office/drawing/2014/main" id="{7EB1690B-7DDD-317D-3259-C563E3F3B1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8423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260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>
          <a:extLst>
            <a:ext uri="{FF2B5EF4-FFF2-40B4-BE49-F238E27FC236}">
              <a16:creationId xmlns:a16="http://schemas.microsoft.com/office/drawing/2014/main" id="{6BE335A6-B747-769E-0663-255C80E72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>
            <a:extLst>
              <a:ext uri="{FF2B5EF4-FFF2-40B4-BE49-F238E27FC236}">
                <a16:creationId xmlns:a16="http://schemas.microsoft.com/office/drawing/2014/main" id="{0B7FB889-043D-D965-A90C-7943CE4FBB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9:notes">
            <a:extLst>
              <a:ext uri="{FF2B5EF4-FFF2-40B4-BE49-F238E27FC236}">
                <a16:creationId xmlns:a16="http://schemas.microsoft.com/office/drawing/2014/main" id="{96B980EE-A7FE-75FD-8E8A-3BC134C821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8079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6974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197631B7-B34B-6FEB-ABBF-18820BFE7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:notes">
            <a:extLst>
              <a:ext uri="{FF2B5EF4-FFF2-40B4-BE49-F238E27FC236}">
                <a16:creationId xmlns:a16="http://schemas.microsoft.com/office/drawing/2014/main" id="{020B1127-8CB4-707C-9690-41ACB69651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15:notes">
            <a:extLst>
              <a:ext uri="{FF2B5EF4-FFF2-40B4-BE49-F238E27FC236}">
                <a16:creationId xmlns:a16="http://schemas.microsoft.com/office/drawing/2014/main" id="{A75C18A5-0915-BB4F-1541-BEB1936384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8870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>
          <a:extLst>
            <a:ext uri="{FF2B5EF4-FFF2-40B4-BE49-F238E27FC236}">
              <a16:creationId xmlns:a16="http://schemas.microsoft.com/office/drawing/2014/main" id="{C1D7D565-9029-0F0E-D418-C418FED21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>
            <a:extLst>
              <a:ext uri="{FF2B5EF4-FFF2-40B4-BE49-F238E27FC236}">
                <a16:creationId xmlns:a16="http://schemas.microsoft.com/office/drawing/2014/main" id="{E7526B55-A350-02C3-53A0-7D171DC593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7:notes">
            <a:extLst>
              <a:ext uri="{FF2B5EF4-FFF2-40B4-BE49-F238E27FC236}">
                <a16:creationId xmlns:a16="http://schemas.microsoft.com/office/drawing/2014/main" id="{1CE43E87-F90A-7BD6-3C0D-9A4BCFCCE0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7480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>
          <a:extLst>
            <a:ext uri="{FF2B5EF4-FFF2-40B4-BE49-F238E27FC236}">
              <a16:creationId xmlns:a16="http://schemas.microsoft.com/office/drawing/2014/main" id="{5B4568EE-686F-9E7B-6A5A-44C1A7504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>
            <a:extLst>
              <a:ext uri="{FF2B5EF4-FFF2-40B4-BE49-F238E27FC236}">
                <a16:creationId xmlns:a16="http://schemas.microsoft.com/office/drawing/2014/main" id="{97162B3D-F6E9-626C-F980-71827B6EF5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7:notes">
            <a:extLst>
              <a:ext uri="{FF2B5EF4-FFF2-40B4-BE49-F238E27FC236}">
                <a16:creationId xmlns:a16="http://schemas.microsoft.com/office/drawing/2014/main" id="{EC076A48-84C0-6E11-EF77-06C4130DB4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27715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8" name="Google Shape;26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1118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85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8479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9069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2178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>
          <a:extLst>
            <a:ext uri="{FF2B5EF4-FFF2-40B4-BE49-F238E27FC236}">
              <a16:creationId xmlns:a16="http://schemas.microsoft.com/office/drawing/2014/main" id="{8D29B390-AB65-B572-245E-24B7AE23F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>
            <a:extLst>
              <a:ext uri="{FF2B5EF4-FFF2-40B4-BE49-F238E27FC236}">
                <a16:creationId xmlns:a16="http://schemas.microsoft.com/office/drawing/2014/main" id="{0A026180-E250-81DD-E5F7-A7C581BB3A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6:notes">
            <a:extLst>
              <a:ext uri="{FF2B5EF4-FFF2-40B4-BE49-F238E27FC236}">
                <a16:creationId xmlns:a16="http://schemas.microsoft.com/office/drawing/2014/main" id="{3C73A255-3E56-AFE3-DE0B-799616942D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0090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2"/>
          <p:cNvSpPr txBox="1">
            <a:spLocks noGrp="1"/>
          </p:cNvSpPr>
          <p:nvPr>
            <p:ph type="ctrTitle"/>
          </p:nvPr>
        </p:nvSpPr>
        <p:spPr>
          <a:xfrm>
            <a:off x="1721213" y="5276020"/>
            <a:ext cx="4112779" cy="239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728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subTitle" idx="1"/>
          </p:nvPr>
        </p:nvSpPr>
        <p:spPr>
          <a:xfrm>
            <a:off x="1721214" y="5828916"/>
            <a:ext cx="5283748" cy="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  <a:defRPr sz="1092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22"/>
          <p:cNvSpPr/>
          <p:nvPr/>
        </p:nvSpPr>
        <p:spPr>
          <a:xfrm>
            <a:off x="1721214" y="5739387"/>
            <a:ext cx="5361631" cy="0"/>
          </a:xfrm>
          <a:custGeom>
            <a:avLst/>
            <a:gdLst/>
            <a:ahLst/>
            <a:cxnLst/>
            <a:rect l="l" t="t" r="r" b="b"/>
            <a:pathLst>
              <a:path w="8841105" h="120000" extrusionOk="0">
                <a:moveTo>
                  <a:pt x="0" y="0"/>
                </a:moveTo>
                <a:lnTo>
                  <a:pt x="8840652" y="0"/>
                </a:lnTo>
              </a:path>
            </a:pathLst>
          </a:custGeom>
          <a:noFill/>
          <a:ln w="104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3">
  <p:cSld name="TITLE_1_1">
    <p:bg>
      <p:bgPr>
        <a:solidFill>
          <a:schemeClr val="accent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 rot="10800000" flipH="1">
            <a:off x="1" y="3086"/>
            <a:ext cx="646784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03076" y="186298"/>
            <a:ext cx="5082864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3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2" y="10"/>
            <a:ext cx="6281423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8" name="Google Shape;68;p33"/>
          <p:cNvSpPr txBox="1">
            <a:spLocks noGrp="1"/>
          </p:cNvSpPr>
          <p:nvPr>
            <p:ph type="title"/>
          </p:nvPr>
        </p:nvSpPr>
        <p:spPr>
          <a:xfrm>
            <a:off x="4006100" y="3476150"/>
            <a:ext cx="79944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>
  <p:cSld name="Título y objetos 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1" name="Google Shape;71;p34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4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4"/>
          <p:cNvSpPr txBox="1">
            <a:spLocks noGrp="1"/>
          </p:cNvSpPr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4"/>
          <p:cNvSpPr txBox="1">
            <a:spLocks noGrp="1"/>
          </p:cNvSpPr>
          <p:nvPr>
            <p:ph type="body" idx="1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6" name="Google Shape;76;p34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 b="0" i="0" u="none" strike="noStrike" cap="none" dirty="0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2">
  <p:cSld name="OBJECT 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name="adj" fmla="val 453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5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5"/>
          <p:cNvSpPr txBox="1">
            <a:spLocks noGrp="1"/>
          </p:cNvSpPr>
          <p:nvPr>
            <p:ph type="body" idx="1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82" name="Google Shape;82;p35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3" name="Google Shape;83;p35"/>
          <p:cNvSpPr txBox="1">
            <a:spLocks noGrp="1"/>
          </p:cNvSpPr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5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 b="0" i="0" u="none" strike="noStrike" cap="none" dirty="0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3">
  <p:cSld name="OBJECT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6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name="adj" fmla="val 45310"/>
            </a:avLst>
          </a:prstGeom>
          <a:solidFill>
            <a:srgbClr val="7027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6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6"/>
          <p:cNvSpPr txBox="1">
            <a:spLocks noGrp="1"/>
          </p:cNvSpPr>
          <p:nvPr>
            <p:ph type="body" idx="1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0" name="Google Shape;90;p36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1" name="Google Shape;91;p36"/>
          <p:cNvSpPr txBox="1">
            <a:spLocks noGrp="1"/>
          </p:cNvSpPr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6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 b="0" i="0" u="none" strike="noStrike" cap="none" dirty="0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solidFill>
          <a:schemeClr val="dk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7"/>
          <p:cNvSpPr txBox="1">
            <a:spLocks noGrp="1"/>
          </p:cNvSpPr>
          <p:nvPr>
            <p:ph type="body" idx="1"/>
          </p:nvPr>
        </p:nvSpPr>
        <p:spPr>
          <a:xfrm>
            <a:off x="747184" y="2634922"/>
            <a:ext cx="10697633" cy="227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pic>
        <p:nvPicPr>
          <p:cNvPr id="95" name="Google Shape;95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9133" y="392751"/>
            <a:ext cx="3678716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7"/>
          <p:cNvSpPr txBox="1">
            <a:spLocks noGrp="1"/>
          </p:cNvSpPr>
          <p:nvPr>
            <p:ph type="body" idx="2"/>
          </p:nvPr>
        </p:nvSpPr>
        <p:spPr>
          <a:xfrm>
            <a:off x="747184" y="1632286"/>
            <a:ext cx="10697633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7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7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7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0" name="Google Shape;100;p37"/>
          <p:cNvSpPr txBox="1">
            <a:spLocks noGrp="1"/>
          </p:cNvSpPr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8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name="adj" fmla="val 453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8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8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6" name="Google Shape;106;p38"/>
          <p:cNvSpPr txBox="1">
            <a:spLocks noGrp="1"/>
          </p:cNvSpPr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8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 b="0" i="0" u="none" strike="noStrike" cap="none" dirty="0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9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 b="0" i="0" u="none" strike="noStrike" cap="none" dirty="0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6">
  <p:cSld name="Título y objetos 6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0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name="adj" fmla="val 4531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0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l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0"/>
          <p:cNvSpPr txBox="1">
            <a:spLocks noGrp="1"/>
          </p:cNvSpPr>
          <p:nvPr>
            <p:ph type="body" idx="1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115" name="Google Shape;115;p40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6" name="Google Shape;116;p40"/>
          <p:cNvSpPr txBox="1">
            <a:spLocks noGrp="1"/>
          </p:cNvSpPr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0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200" b="0" i="0" u="none" strike="noStrike" cap="none" dirty="0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seño personalizado">
  <p:cSld name="3_Diseño personalizado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1"/>
          <p:cNvSpPr txBox="1">
            <a:spLocks noGrp="1"/>
          </p:cNvSpPr>
          <p:nvPr>
            <p:ph type="title"/>
          </p:nvPr>
        </p:nvSpPr>
        <p:spPr>
          <a:xfrm>
            <a:off x="4016505" y="4260740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2"/>
          <p:cNvSpPr txBox="1">
            <a:spLocks noGrp="1"/>
          </p:cNvSpPr>
          <p:nvPr>
            <p:ph type="title"/>
          </p:nvPr>
        </p:nvSpPr>
        <p:spPr>
          <a:xfrm>
            <a:off x="2907441" y="4214532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iseño personalizado">
  <p:cSld name="5_Diseño personalizad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2026"/>
            <a:ext cx="12195607" cy="68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4"/>
          <p:cNvSpPr txBox="1">
            <a:spLocks noGrp="1"/>
          </p:cNvSpPr>
          <p:nvPr>
            <p:ph type="title"/>
          </p:nvPr>
        </p:nvSpPr>
        <p:spPr>
          <a:xfrm>
            <a:off x="504470" y="4353155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3"/>
          <p:cNvSpPr txBox="1">
            <a:spLocks noGrp="1"/>
          </p:cNvSpPr>
          <p:nvPr>
            <p:ph type="title"/>
          </p:nvPr>
        </p:nvSpPr>
        <p:spPr>
          <a:xfrm>
            <a:off x="2907441" y="4214532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26" name="Google Shape;12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42"/>
            <a:ext cx="1218792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4"/>
          <p:cNvSpPr txBox="1">
            <a:spLocks noGrp="1"/>
          </p:cNvSpPr>
          <p:nvPr>
            <p:ph type="title"/>
          </p:nvPr>
        </p:nvSpPr>
        <p:spPr>
          <a:xfrm>
            <a:off x="2907441" y="4214532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29" name="Google Shape;129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Diseño personalizado">
  <p:cSld name="8_Diseño personalizado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431" cy="685775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5"/>
          <p:cNvSpPr/>
          <p:nvPr/>
        </p:nvSpPr>
        <p:spPr>
          <a:xfrm>
            <a:off x="293939" y="1601757"/>
            <a:ext cx="5999201" cy="1386232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5"/>
          <p:cNvSpPr txBox="1">
            <a:spLocks noGrp="1"/>
          </p:cNvSpPr>
          <p:nvPr>
            <p:ph type="title"/>
          </p:nvPr>
        </p:nvSpPr>
        <p:spPr>
          <a:xfrm>
            <a:off x="558472" y="182828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5"/>
          <p:cNvSpPr/>
          <p:nvPr/>
        </p:nvSpPr>
        <p:spPr>
          <a:xfrm>
            <a:off x="3900641" y="3874990"/>
            <a:ext cx="7653405" cy="2568339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67"/>
            <a:ext cx="12195179" cy="685573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6"/>
          <p:cNvSpPr/>
          <p:nvPr/>
        </p:nvSpPr>
        <p:spPr>
          <a:xfrm>
            <a:off x="458260" y="3798662"/>
            <a:ext cx="5999201" cy="1386232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6"/>
          <p:cNvSpPr txBox="1">
            <a:spLocks noGrp="1"/>
          </p:cNvSpPr>
          <p:nvPr>
            <p:ph type="title"/>
          </p:nvPr>
        </p:nvSpPr>
        <p:spPr>
          <a:xfrm>
            <a:off x="718288" y="3997032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6"/>
          <p:cNvSpPr txBox="1">
            <a:spLocks noGrp="1"/>
          </p:cNvSpPr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8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/>
          <p:nvPr/>
        </p:nvSpPr>
        <p:spPr>
          <a:xfrm>
            <a:off x="-3851" y="397869"/>
            <a:ext cx="1360528" cy="643058"/>
          </a:xfrm>
          <a:custGeom>
            <a:avLst/>
            <a:gdLst/>
            <a:ahLst/>
            <a:cxnLst/>
            <a:rect l="l" t="t" r="r" b="b"/>
            <a:pathLst>
              <a:path w="2243455" h="1060450" extrusionOk="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6"/>
          <p:cNvSpPr/>
          <p:nvPr/>
        </p:nvSpPr>
        <p:spPr>
          <a:xfrm>
            <a:off x="10272195" y="6186691"/>
            <a:ext cx="955797" cy="309977"/>
          </a:xfrm>
          <a:custGeom>
            <a:avLst/>
            <a:gdLst/>
            <a:ahLst/>
            <a:cxnLst/>
            <a:rect l="l" t="t" r="r" b="b"/>
            <a:pathLst>
              <a:path w="1576069" h="511175" extrusionOk="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69" h="511175" extrusionOk="0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69" h="511175" extrusionOk="0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69" h="511175" extrusionOk="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6"/>
          <p:cNvSpPr/>
          <p:nvPr/>
        </p:nvSpPr>
        <p:spPr>
          <a:xfrm>
            <a:off x="11294124" y="6212763"/>
            <a:ext cx="229515" cy="284948"/>
          </a:xfrm>
          <a:custGeom>
            <a:avLst/>
            <a:gdLst/>
            <a:ahLst/>
            <a:cxnLst/>
            <a:rect l="l" t="t" r="r" b="b"/>
            <a:pathLst>
              <a:path w="378459" h="469900" extrusionOk="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" name="Google Shape;29;p26"/>
          <p:cNvGrpSpPr/>
          <p:nvPr/>
        </p:nvGrpSpPr>
        <p:grpSpPr>
          <a:xfrm>
            <a:off x="11555126" y="6135384"/>
            <a:ext cx="258961" cy="362375"/>
            <a:chOff x="19053919" y="10117702"/>
            <a:chExt cx="427015" cy="597582"/>
          </a:xfrm>
        </p:grpSpPr>
        <p:sp>
          <p:nvSpPr>
            <p:cNvPr id="30" name="Google Shape;30;p26"/>
            <p:cNvSpPr/>
            <p:nvPr/>
          </p:nvSpPr>
          <p:spPr>
            <a:xfrm>
              <a:off x="19053919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 extrusionOk="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3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" name="Google Shape;31;p2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/>
          <p:nvPr/>
        </p:nvSpPr>
        <p:spPr>
          <a:xfrm>
            <a:off x="441023" y="6186691"/>
            <a:ext cx="955797" cy="309977"/>
          </a:xfrm>
          <a:custGeom>
            <a:avLst/>
            <a:gdLst/>
            <a:ahLst/>
            <a:cxnLst/>
            <a:rect l="l" t="t" r="r" b="b"/>
            <a:pathLst>
              <a:path w="1576070" h="511175" extrusionOk="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70" h="511175" extrusionOk="0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70" h="511175" extrusionOk="0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70" h="511175" extrusionOk="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7"/>
          <p:cNvSpPr/>
          <p:nvPr/>
        </p:nvSpPr>
        <p:spPr>
          <a:xfrm>
            <a:off x="1462952" y="6212763"/>
            <a:ext cx="229515" cy="284948"/>
          </a:xfrm>
          <a:custGeom>
            <a:avLst/>
            <a:gdLst/>
            <a:ahLst/>
            <a:cxnLst/>
            <a:rect l="l" t="t" r="r" b="b"/>
            <a:pathLst>
              <a:path w="378460" h="469900" extrusionOk="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35;p27"/>
          <p:cNvGrpSpPr/>
          <p:nvPr/>
        </p:nvGrpSpPr>
        <p:grpSpPr>
          <a:xfrm>
            <a:off x="1723954" y="6135384"/>
            <a:ext cx="258961" cy="362375"/>
            <a:chOff x="2842727" y="10117702"/>
            <a:chExt cx="427015" cy="597582"/>
          </a:xfrm>
        </p:grpSpPr>
        <p:sp>
          <p:nvSpPr>
            <p:cNvPr id="36" name="Google Shape;36;p27"/>
            <p:cNvSpPr/>
            <p:nvPr/>
          </p:nvSpPr>
          <p:spPr>
            <a:xfrm>
              <a:off x="2842727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 extrusionOk="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3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" name="Google Shape;37;p2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Google Shape;38;p27"/>
          <p:cNvSpPr/>
          <p:nvPr/>
        </p:nvSpPr>
        <p:spPr>
          <a:xfrm>
            <a:off x="10819315" y="397869"/>
            <a:ext cx="1360528" cy="643058"/>
          </a:xfrm>
          <a:custGeom>
            <a:avLst/>
            <a:gdLst/>
            <a:ahLst/>
            <a:cxnLst/>
            <a:rect l="l" t="t" r="r" b="b"/>
            <a:pathLst>
              <a:path w="2243455" h="1060450" extrusionOk="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7"/>
          <p:cNvSpPr txBox="1">
            <a:spLocks noGrp="1"/>
          </p:cNvSpPr>
          <p:nvPr>
            <p:ph type="body" idx="1"/>
          </p:nvPr>
        </p:nvSpPr>
        <p:spPr>
          <a:xfrm>
            <a:off x="441023" y="458109"/>
            <a:ext cx="10183655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lvl="0" indent="-4064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  <a:defRPr sz="2183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seño personalizado">
  <p:cSld name="6_Diseño personalizad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8"/>
          <p:cNvSpPr/>
          <p:nvPr/>
        </p:nvSpPr>
        <p:spPr>
          <a:xfrm>
            <a:off x="4386194" y="4778652"/>
            <a:ext cx="5999201" cy="1386232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8"/>
          <p:cNvSpPr txBox="1">
            <a:spLocks noGrp="1"/>
          </p:cNvSpPr>
          <p:nvPr>
            <p:ph type="title"/>
          </p:nvPr>
        </p:nvSpPr>
        <p:spPr>
          <a:xfrm>
            <a:off x="4646223" y="4977021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seño personalizado">
  <p:cSld name="4_Diseño personalizado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42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9"/>
          <p:cNvSpPr/>
          <p:nvPr/>
        </p:nvSpPr>
        <p:spPr>
          <a:xfrm>
            <a:off x="2676388" y="2551053"/>
            <a:ext cx="5999201" cy="1386232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9"/>
          <p:cNvSpPr txBox="1">
            <a:spLocks noGrp="1"/>
          </p:cNvSpPr>
          <p:nvPr>
            <p:ph type="title"/>
          </p:nvPr>
        </p:nvSpPr>
        <p:spPr>
          <a:xfrm>
            <a:off x="2936416" y="274942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0"/>
          <p:cNvSpPr txBox="1">
            <a:spLocks noGrp="1"/>
          </p:cNvSpPr>
          <p:nvPr>
            <p:ph type="title"/>
          </p:nvPr>
        </p:nvSpPr>
        <p:spPr>
          <a:xfrm>
            <a:off x="4828848" y="2987430"/>
            <a:ext cx="6526400" cy="28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03076" y="186298"/>
            <a:ext cx="5082864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31"/>
          <p:cNvGrpSpPr/>
          <p:nvPr/>
        </p:nvGrpSpPr>
        <p:grpSpPr>
          <a:xfrm>
            <a:off x="1" y="-124"/>
            <a:ext cx="6471553" cy="5740374"/>
            <a:chOff x="0" y="-126"/>
            <a:chExt cx="4554438" cy="5386482"/>
          </a:xfrm>
        </p:grpSpPr>
        <p:sp>
          <p:nvSpPr>
            <p:cNvPr id="55" name="Google Shape;55;p31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6" name="Google Shape;56;p31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006100" y="3476150"/>
            <a:ext cx="79944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2">
  <p:cSld name="TITLE_4">
    <p:bg>
      <p:bgPr>
        <a:solidFill>
          <a:schemeClr val="accen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32"/>
          <p:cNvGrpSpPr/>
          <p:nvPr/>
        </p:nvGrpSpPr>
        <p:grpSpPr>
          <a:xfrm>
            <a:off x="1" y="-124"/>
            <a:ext cx="6471553" cy="5740374"/>
            <a:chOff x="0" y="-126"/>
            <a:chExt cx="4554438" cy="5386482"/>
          </a:xfrm>
        </p:grpSpPr>
        <p:sp>
          <p:nvSpPr>
            <p:cNvPr id="60" name="Google Shape;60;p32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1" name="Google Shape;61;p32" descr="Imagen que contiene persona, foto, hombre, mujer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r="16351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62" name="Google Shape;62;p32"/>
          <p:cNvSpPr txBox="1">
            <a:spLocks noGrp="1"/>
          </p:cNvSpPr>
          <p:nvPr>
            <p:ph type="title"/>
          </p:nvPr>
        </p:nvSpPr>
        <p:spPr>
          <a:xfrm>
            <a:off x="4006100" y="3476150"/>
            <a:ext cx="79944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  <p:pic>
        <p:nvPicPr>
          <p:cNvPr id="63" name="Google Shape;6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3076" y="186298"/>
            <a:ext cx="5082864" cy="601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body" idx="1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sldNum" idx="12"/>
          </p:nvPr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 dirty="0"/>
          </a:p>
        </p:txBody>
      </p:sp>
      <p:sp>
        <p:nvSpPr>
          <p:cNvPr id="8" name="Google Shape;8;p21"/>
          <p:cNvSpPr txBox="1">
            <a:spLocks noGrp="1"/>
          </p:cNvSpPr>
          <p:nvPr>
            <p:ph type="title"/>
          </p:nvPr>
        </p:nvSpPr>
        <p:spPr>
          <a:xfrm>
            <a:off x="2351600" y="212725"/>
            <a:ext cx="90024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>
            <a:spLocks noGrp="1"/>
          </p:cNvSpPr>
          <p:nvPr>
            <p:ph type="ctrTitle"/>
          </p:nvPr>
        </p:nvSpPr>
        <p:spPr>
          <a:xfrm>
            <a:off x="1742985" y="2688772"/>
            <a:ext cx="6399530" cy="2772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3600" dirty="0"/>
              <a:t>Desarrollo de un Sistema de Gestión para una Biblioteca Universitaria</a:t>
            </a:r>
            <a:br>
              <a:rPr lang="es-ES" sz="3600" dirty="0"/>
            </a:br>
            <a:endParaRPr sz="3600" dirty="0"/>
          </a:p>
        </p:txBody>
      </p:sp>
      <p:sp>
        <p:nvSpPr>
          <p:cNvPr id="145" name="Google Shape;145;p1"/>
          <p:cNvSpPr>
            <a:spLocks noGrp="1"/>
          </p:cNvSpPr>
          <p:nvPr>
            <p:ph type="subTitle" idx="1"/>
          </p:nvPr>
        </p:nvSpPr>
        <p:spPr>
          <a:xfrm>
            <a:off x="1892805" y="5775274"/>
            <a:ext cx="5283748" cy="69352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0" rIns="182875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3600" dirty="0"/>
              <a:t>Ingeniería de Software</a:t>
            </a:r>
            <a:endParaRPr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>
            <a:spLocks noGrp="1"/>
          </p:cNvSpPr>
          <p:nvPr>
            <p:ph type="title" idx="4294967295"/>
          </p:nvPr>
        </p:nvSpPr>
        <p:spPr>
          <a:xfrm>
            <a:off x="4789900" y="547135"/>
            <a:ext cx="5932488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800" b="1" dirty="0">
                <a:solidFill>
                  <a:schemeClr val="dk1"/>
                </a:solidFill>
              </a:rPr>
              <a:t>Diagrama de Casos de Uso</a:t>
            </a:r>
            <a:endParaRPr dirty="0"/>
          </a:p>
        </p:txBody>
      </p:sp>
      <p:pic>
        <p:nvPicPr>
          <p:cNvPr id="3" name="Picture 2" descr="A diagram of a group of people&#10;&#10;AI-generated content may be incorrect.">
            <a:extLst>
              <a:ext uri="{FF2B5EF4-FFF2-40B4-BE49-F238E27FC236}">
                <a16:creationId xmlns:a16="http://schemas.microsoft.com/office/drawing/2014/main" id="{EC312ABD-2B71-655B-D381-65306250B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343" y="1161278"/>
            <a:ext cx="5943600" cy="5493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077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 txBox="1">
            <a:spLocks noGrp="1"/>
          </p:cNvSpPr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dirty="0"/>
              <a:t>Entorno de negocio</a:t>
            </a:r>
            <a:endParaRPr dirty="0"/>
          </a:p>
        </p:txBody>
      </p:sp>
      <p:sp>
        <p:nvSpPr>
          <p:cNvPr id="174" name="Google Shape;174;p5"/>
          <p:cNvSpPr txBox="1"/>
          <p:nvPr/>
        </p:nvSpPr>
        <p:spPr>
          <a:xfrm>
            <a:off x="1474901" y="339810"/>
            <a:ext cx="386067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lang="es-ES" sz="28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Mockups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AABDFE-CD66-F3BC-7A33-8D3B11749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843" y="1389711"/>
            <a:ext cx="8230313" cy="40785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5C679196-C5A8-C8ED-11CA-3A5DF32E2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>
            <a:extLst>
              <a:ext uri="{FF2B5EF4-FFF2-40B4-BE49-F238E27FC236}">
                <a16:creationId xmlns:a16="http://schemas.microsoft.com/office/drawing/2014/main" id="{6401C107-EC13-9E42-EF33-E34DE5E9C8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dirty="0"/>
              <a:t>Entorno de negocio</a:t>
            </a:r>
            <a:endParaRPr dirty="0"/>
          </a:p>
        </p:txBody>
      </p:sp>
      <p:sp>
        <p:nvSpPr>
          <p:cNvPr id="174" name="Google Shape;174;p5">
            <a:extLst>
              <a:ext uri="{FF2B5EF4-FFF2-40B4-BE49-F238E27FC236}">
                <a16:creationId xmlns:a16="http://schemas.microsoft.com/office/drawing/2014/main" id="{0546F5BF-F517-548B-BA51-8B1F9F104006}"/>
              </a:ext>
            </a:extLst>
          </p:cNvPr>
          <p:cNvSpPr txBox="1"/>
          <p:nvPr/>
        </p:nvSpPr>
        <p:spPr>
          <a:xfrm>
            <a:off x="1474901" y="339810"/>
            <a:ext cx="386067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lang="es-ES" sz="28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Mockups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2237DE-9861-77CF-D9DE-91E3D4C31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843" y="1359228"/>
            <a:ext cx="8230313" cy="41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57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1930AB3A-1035-3307-CE3B-8254EB20C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>
            <a:extLst>
              <a:ext uri="{FF2B5EF4-FFF2-40B4-BE49-F238E27FC236}">
                <a16:creationId xmlns:a16="http://schemas.microsoft.com/office/drawing/2014/main" id="{4B14DE1C-180E-7649-0B1B-1BCC7F2ECB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dirty="0"/>
              <a:t>Entorno de negocio</a:t>
            </a:r>
            <a:endParaRPr dirty="0"/>
          </a:p>
        </p:txBody>
      </p:sp>
      <p:sp>
        <p:nvSpPr>
          <p:cNvPr id="174" name="Google Shape;174;p5">
            <a:extLst>
              <a:ext uri="{FF2B5EF4-FFF2-40B4-BE49-F238E27FC236}">
                <a16:creationId xmlns:a16="http://schemas.microsoft.com/office/drawing/2014/main" id="{CBF1F895-8CC3-B6C6-71D1-563898B2A057}"/>
              </a:ext>
            </a:extLst>
          </p:cNvPr>
          <p:cNvSpPr txBox="1"/>
          <p:nvPr/>
        </p:nvSpPr>
        <p:spPr>
          <a:xfrm>
            <a:off x="1474901" y="339810"/>
            <a:ext cx="386067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lang="es-ES" sz="28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Mockups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8AF054-BE22-72F7-D6AA-91127B44F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843" y="1362277"/>
            <a:ext cx="8230313" cy="41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84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CFBFF149-F06B-F0CD-E5BF-363895922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>
            <a:extLst>
              <a:ext uri="{FF2B5EF4-FFF2-40B4-BE49-F238E27FC236}">
                <a16:creationId xmlns:a16="http://schemas.microsoft.com/office/drawing/2014/main" id="{2A1E0EB3-F6AA-68FD-0063-1C9278583A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dirty="0"/>
              <a:t>Entorno de negocio</a:t>
            </a:r>
            <a:endParaRPr dirty="0"/>
          </a:p>
        </p:txBody>
      </p:sp>
      <p:sp>
        <p:nvSpPr>
          <p:cNvPr id="174" name="Google Shape;174;p5">
            <a:extLst>
              <a:ext uri="{FF2B5EF4-FFF2-40B4-BE49-F238E27FC236}">
                <a16:creationId xmlns:a16="http://schemas.microsoft.com/office/drawing/2014/main" id="{F3159F01-1FB6-D58B-D81F-05C33FF32191}"/>
              </a:ext>
            </a:extLst>
          </p:cNvPr>
          <p:cNvSpPr txBox="1"/>
          <p:nvPr/>
        </p:nvSpPr>
        <p:spPr>
          <a:xfrm>
            <a:off x="1474901" y="339810"/>
            <a:ext cx="386067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lang="es-ES" sz="28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Mockups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75037-3C45-7D5B-1B78-6F3824608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14" y="1208246"/>
            <a:ext cx="9470572" cy="444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26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4921D73D-8AE1-3208-7127-DEAE48FB8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>
            <a:extLst>
              <a:ext uri="{FF2B5EF4-FFF2-40B4-BE49-F238E27FC236}">
                <a16:creationId xmlns:a16="http://schemas.microsoft.com/office/drawing/2014/main" id="{26C50B3B-31E2-841A-BCA7-F3CFD5CA2C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dirty="0"/>
              <a:t>Entorno de negocio</a:t>
            </a:r>
            <a:endParaRPr dirty="0"/>
          </a:p>
        </p:txBody>
      </p:sp>
      <p:sp>
        <p:nvSpPr>
          <p:cNvPr id="174" name="Google Shape;174;p5">
            <a:extLst>
              <a:ext uri="{FF2B5EF4-FFF2-40B4-BE49-F238E27FC236}">
                <a16:creationId xmlns:a16="http://schemas.microsoft.com/office/drawing/2014/main" id="{0C144989-E6FE-A8DF-2C47-6CE953669276}"/>
              </a:ext>
            </a:extLst>
          </p:cNvPr>
          <p:cNvSpPr txBox="1"/>
          <p:nvPr/>
        </p:nvSpPr>
        <p:spPr>
          <a:xfrm>
            <a:off x="1474901" y="339810"/>
            <a:ext cx="386067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lang="es-ES" sz="28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Mockups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0E63B-2342-F4C3-6F31-3EC7699F6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29" y="1246331"/>
            <a:ext cx="9644742" cy="463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55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4AB789A2-0AFA-835F-D557-1CDA65672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>
            <a:extLst>
              <a:ext uri="{FF2B5EF4-FFF2-40B4-BE49-F238E27FC236}">
                <a16:creationId xmlns:a16="http://schemas.microsoft.com/office/drawing/2014/main" id="{1EB62C2B-C8FC-6142-1A82-22D618061A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dirty="0"/>
              <a:t>Entorno de negocio</a:t>
            </a:r>
            <a:endParaRPr dirty="0"/>
          </a:p>
        </p:txBody>
      </p:sp>
      <p:sp>
        <p:nvSpPr>
          <p:cNvPr id="174" name="Google Shape;174;p5">
            <a:extLst>
              <a:ext uri="{FF2B5EF4-FFF2-40B4-BE49-F238E27FC236}">
                <a16:creationId xmlns:a16="http://schemas.microsoft.com/office/drawing/2014/main" id="{40374BB2-996F-CC68-B228-9BA21FD78AAA}"/>
              </a:ext>
            </a:extLst>
          </p:cNvPr>
          <p:cNvSpPr txBox="1"/>
          <p:nvPr/>
        </p:nvSpPr>
        <p:spPr>
          <a:xfrm>
            <a:off x="1474901" y="339810"/>
            <a:ext cx="386067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lang="es-ES" sz="28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Mockups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1486F9-079B-29AD-97D5-73E5AED2C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901" y="936432"/>
            <a:ext cx="9927770" cy="521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18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F640D8DE-9FA3-E9EE-1867-D3FCDAC12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>
            <a:extLst>
              <a:ext uri="{FF2B5EF4-FFF2-40B4-BE49-F238E27FC236}">
                <a16:creationId xmlns:a16="http://schemas.microsoft.com/office/drawing/2014/main" id="{3E0E0D53-0CCA-4CB7-3C31-63D03D9730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36416" y="274942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600" b="1" dirty="0">
                <a:solidFill>
                  <a:schemeClr val="lt1"/>
                </a:solidFill>
              </a:rPr>
              <a:t>Plan de Proyecto y Cronograma</a:t>
            </a:r>
            <a:endParaRPr sz="2600" dirty="0"/>
          </a:p>
        </p:txBody>
      </p:sp>
    </p:spTree>
    <p:extLst>
      <p:ext uri="{BB962C8B-B14F-4D97-AF65-F5344CB8AC3E}">
        <p14:creationId xmlns:p14="http://schemas.microsoft.com/office/powerpoint/2010/main" val="1134291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>
            <a:spLocks noGrp="1"/>
          </p:cNvSpPr>
          <p:nvPr>
            <p:ph type="title" idx="4294967295"/>
          </p:nvPr>
        </p:nvSpPr>
        <p:spPr>
          <a:xfrm>
            <a:off x="4789900" y="547135"/>
            <a:ext cx="5932488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800" b="1" dirty="0">
                <a:solidFill>
                  <a:schemeClr val="dk1"/>
                </a:solidFill>
              </a:rPr>
              <a:t>Fases del Proyecto y Cronograma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4C6255-42A9-5E1D-132A-CB71B849D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281663"/>
              </p:ext>
            </p:extLst>
          </p:nvPr>
        </p:nvGraphicFramePr>
        <p:xfrm>
          <a:off x="1387928" y="1872343"/>
          <a:ext cx="9416144" cy="2920872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4708072">
                  <a:extLst>
                    <a:ext uri="{9D8B030D-6E8A-4147-A177-3AD203B41FA5}">
                      <a16:colId xmlns:a16="http://schemas.microsoft.com/office/drawing/2014/main" val="30380812"/>
                    </a:ext>
                  </a:extLst>
                </a:gridCol>
                <a:gridCol w="4708072">
                  <a:extLst>
                    <a:ext uri="{9D8B030D-6E8A-4147-A177-3AD203B41FA5}">
                      <a16:colId xmlns:a16="http://schemas.microsoft.com/office/drawing/2014/main" val="891331407"/>
                    </a:ext>
                  </a:extLst>
                </a:gridCol>
              </a:tblGrid>
              <a:tr h="4100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2400" b="1" dirty="0">
                          <a:effectLst/>
                        </a:rPr>
                        <a:t>Fase</a:t>
                      </a:r>
                      <a:endParaRPr lang="es-ES" sz="24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57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2400" b="1" dirty="0">
                          <a:effectLst/>
                        </a:rPr>
                        <a:t>Duración Estimada</a:t>
                      </a:r>
                      <a:endParaRPr lang="es-ES" sz="24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57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00454"/>
                  </a:ext>
                </a:extLst>
              </a:tr>
              <a:tr h="4608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2400" dirty="0">
                          <a:effectLst/>
                        </a:rPr>
                        <a:t>Recolección de Requisitos</a:t>
                      </a:r>
                      <a:endParaRPr lang="es-ES" sz="24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2400">
                          <a:effectLst/>
                        </a:rPr>
                        <a:t>1 semana</a:t>
                      </a:r>
                      <a:endParaRPr lang="es-ES" sz="24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2492501"/>
                  </a:ext>
                </a:extLst>
              </a:tr>
              <a:tr h="4100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2400">
                          <a:effectLst/>
                        </a:rPr>
                        <a:t>Diseño del Sistema</a:t>
                      </a:r>
                      <a:endParaRPr lang="es-ES" sz="24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2400" dirty="0">
                          <a:effectLst/>
                        </a:rPr>
                        <a:t>2 semanas</a:t>
                      </a:r>
                      <a:endParaRPr lang="es-ES" sz="24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5397294"/>
                  </a:ext>
                </a:extLst>
              </a:tr>
              <a:tr h="4100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2400">
                          <a:effectLst/>
                        </a:rPr>
                        <a:t>Desarrollo</a:t>
                      </a:r>
                      <a:endParaRPr lang="es-ES" sz="24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2400" dirty="0">
                          <a:effectLst/>
                        </a:rPr>
                        <a:t>2 meses</a:t>
                      </a:r>
                      <a:endParaRPr lang="es-ES" sz="24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4556633"/>
                  </a:ext>
                </a:extLst>
              </a:tr>
              <a:tr h="4100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2400">
                          <a:effectLst/>
                        </a:rPr>
                        <a:t>Pruebas</a:t>
                      </a:r>
                      <a:endParaRPr lang="es-ES" sz="24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2400" dirty="0">
                          <a:effectLst/>
                        </a:rPr>
                        <a:t>1 mes</a:t>
                      </a:r>
                      <a:endParaRPr lang="es-ES" sz="24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2836471"/>
                  </a:ext>
                </a:extLst>
              </a:tr>
              <a:tr h="4100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2400">
                          <a:effectLst/>
                        </a:rPr>
                        <a:t>Presentación y Cierre</a:t>
                      </a:r>
                      <a:endParaRPr lang="es-ES" sz="24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2400" dirty="0">
                          <a:effectLst/>
                        </a:rPr>
                        <a:t>2 semanas</a:t>
                      </a:r>
                      <a:endParaRPr lang="es-ES" sz="24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8343355"/>
                  </a:ext>
                </a:extLst>
              </a:tr>
              <a:tr h="4100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2400" b="1" dirty="0">
                          <a:effectLst/>
                        </a:rPr>
                        <a:t>Total</a:t>
                      </a:r>
                      <a:endParaRPr lang="es-ES" sz="2400" b="1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2400" b="1" dirty="0">
                          <a:effectLst/>
                        </a:rPr>
                        <a:t>5 meses aprox</a:t>
                      </a:r>
                      <a:endParaRPr lang="es-ES" sz="2400" b="1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19631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>
            <a:spLocks noGrp="1"/>
          </p:cNvSpPr>
          <p:nvPr>
            <p:ph type="title" idx="4294967295"/>
          </p:nvPr>
        </p:nvSpPr>
        <p:spPr>
          <a:xfrm>
            <a:off x="4789900" y="547135"/>
            <a:ext cx="5932488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800" b="1" dirty="0" err="1">
                <a:solidFill>
                  <a:schemeClr val="dk1"/>
                </a:solidFill>
              </a:rPr>
              <a:t>Product</a:t>
            </a:r>
            <a:r>
              <a:rPr lang="es-ES" sz="2800" b="1" dirty="0">
                <a:solidFill>
                  <a:schemeClr val="dk1"/>
                </a:solidFill>
              </a:rPr>
              <a:t> Backlog</a:t>
            </a:r>
            <a:endParaRPr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CF4DE7-4993-5DD1-40B3-5FA39887A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227063"/>
              </p:ext>
            </p:extLst>
          </p:nvPr>
        </p:nvGraphicFramePr>
        <p:xfrm>
          <a:off x="392113" y="1219200"/>
          <a:ext cx="11516860" cy="5303520"/>
        </p:xfrm>
        <a:graphic>
          <a:graphicData uri="http://schemas.openxmlformats.org/drawingml/2006/table">
            <a:tbl>
              <a:tblPr firstRow="1" bandRow="1"/>
              <a:tblGrid>
                <a:gridCol w="2879215">
                  <a:extLst>
                    <a:ext uri="{9D8B030D-6E8A-4147-A177-3AD203B41FA5}">
                      <a16:colId xmlns:a16="http://schemas.microsoft.com/office/drawing/2014/main" val="1202377278"/>
                    </a:ext>
                  </a:extLst>
                </a:gridCol>
                <a:gridCol w="2879215">
                  <a:extLst>
                    <a:ext uri="{9D8B030D-6E8A-4147-A177-3AD203B41FA5}">
                      <a16:colId xmlns:a16="http://schemas.microsoft.com/office/drawing/2014/main" val="3276734230"/>
                    </a:ext>
                  </a:extLst>
                </a:gridCol>
                <a:gridCol w="2879215">
                  <a:extLst>
                    <a:ext uri="{9D8B030D-6E8A-4147-A177-3AD203B41FA5}">
                      <a16:colId xmlns:a16="http://schemas.microsoft.com/office/drawing/2014/main" val="1183153248"/>
                    </a:ext>
                  </a:extLst>
                </a:gridCol>
                <a:gridCol w="2879215">
                  <a:extLst>
                    <a:ext uri="{9D8B030D-6E8A-4147-A177-3AD203B41FA5}">
                      <a16:colId xmlns:a16="http://schemas.microsoft.com/office/drawing/2014/main" val="1221027197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>
                        <a:defRPr b="1"/>
                      </a:pPr>
                      <a:r>
                        <a:rPr sz="1600" dirty="0"/>
                        <a:t>Sprint 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7CE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>
                        <a:defRPr b="1"/>
                      </a:pPr>
                      <a:r>
                        <a:rPr sz="1600" dirty="0"/>
                        <a:t>Sprint 2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7CE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>
                        <a:defRPr b="1"/>
                      </a:pPr>
                      <a:r>
                        <a:rPr sz="1600" dirty="0"/>
                        <a:t>Sprint 3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7CE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>
                        <a:defRPr b="1"/>
                      </a:pPr>
                      <a:r>
                        <a:rPr sz="1600" dirty="0"/>
                        <a:t>Sprint 4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7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693258"/>
                  </a:ext>
                </a:extLst>
              </a:tr>
              <a:tr h="4572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 dirty="0"/>
                        <a:t>RF-USU-002</a:t>
                      </a:r>
                    </a:p>
                    <a:p>
                      <a:r>
                        <a:rPr sz="1200" dirty="0" err="1"/>
                        <a:t>Gestión</a:t>
                      </a:r>
                      <a:r>
                        <a:rPr sz="1200" dirty="0"/>
                        <a:t> de Roles y </a:t>
                      </a:r>
                      <a:r>
                        <a:rPr sz="1200" dirty="0" err="1"/>
                        <a:t>Permisos</a:t>
                      </a:r>
                      <a:endParaRPr sz="1200" dirty="0"/>
                    </a:p>
                    <a:p>
                      <a:r>
                        <a:rPr sz="1200" dirty="0"/>
                        <a:t>Alta - 3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/>
                        <a:t>RF-CAT-002</a:t>
                      </a:r>
                    </a:p>
                    <a:p>
                      <a:r>
                        <a:rPr sz="1200"/>
                        <a:t>Reserva en Línea de Libros</a:t>
                      </a:r>
                    </a:p>
                    <a:p>
                      <a:r>
                        <a:rPr sz="1200"/>
                        <a:t>Alta - 3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/>
                        <a:t>RF-SEG-001</a:t>
                      </a:r>
                    </a:p>
                    <a:p>
                      <a:r>
                        <a:rPr sz="1200"/>
                        <a:t>Encriptación de Datos Sensibles</a:t>
                      </a:r>
                    </a:p>
                    <a:p>
                      <a:r>
                        <a:rPr sz="1200"/>
                        <a:t>Alta - 5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/>
                        <a:t>RF-REP-001</a:t>
                      </a:r>
                    </a:p>
                    <a:p>
                      <a:r>
                        <a:rPr sz="1200"/>
                        <a:t>Reporte de Libros Más Prestados</a:t>
                      </a:r>
                    </a:p>
                    <a:p>
                      <a:r>
                        <a:rPr sz="1200"/>
                        <a:t>Media - 3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840285"/>
                  </a:ext>
                </a:extLst>
              </a:tr>
              <a:tr h="4572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 dirty="0"/>
                        <a:t>RF-LIB-001</a:t>
                      </a:r>
                    </a:p>
                    <a:p>
                      <a:r>
                        <a:rPr sz="1200" dirty="0"/>
                        <a:t>Registrar Nuevo Libro</a:t>
                      </a:r>
                    </a:p>
                    <a:p>
                      <a:r>
                        <a:rPr sz="1200" dirty="0"/>
                        <a:t>Alta - 3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 dirty="0"/>
                        <a:t>RF-REP-003</a:t>
                      </a:r>
                    </a:p>
                    <a:p>
                      <a:r>
                        <a:rPr sz="1200" dirty="0" err="1"/>
                        <a:t>Exportación</a:t>
                      </a:r>
                      <a:r>
                        <a:rPr sz="1200" dirty="0"/>
                        <a:t> de </a:t>
                      </a:r>
                      <a:r>
                        <a:rPr sz="1200" dirty="0" err="1"/>
                        <a:t>Informes</a:t>
                      </a:r>
                      <a:endParaRPr sz="1200" dirty="0"/>
                    </a:p>
                    <a:p>
                      <a:r>
                        <a:rPr sz="1200" dirty="0"/>
                        <a:t>Alta - 3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/>
                        <a:t>RF-USU-003</a:t>
                      </a:r>
                    </a:p>
                    <a:p>
                      <a:r>
                        <a:rPr sz="1200"/>
                        <a:t>Actualización de Información de Usuario</a:t>
                      </a:r>
                    </a:p>
                    <a:p>
                      <a:r>
                        <a:rPr sz="1200"/>
                        <a:t>Media - 2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/>
                        <a:t>RF-REP-002</a:t>
                      </a:r>
                    </a:p>
                    <a:p>
                      <a:r>
                        <a:rPr sz="1200"/>
                        <a:t>Reporte de Usuarios Activos</a:t>
                      </a:r>
                    </a:p>
                    <a:p>
                      <a:r>
                        <a:rPr sz="1200"/>
                        <a:t>Media - 3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176071"/>
                  </a:ext>
                </a:extLst>
              </a:tr>
              <a:tr h="4572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/>
                        <a:t>RF-LIB-005</a:t>
                      </a:r>
                    </a:p>
                    <a:p>
                      <a:r>
                        <a:rPr sz="1200"/>
                        <a:t>Reporte de Disponibilidad</a:t>
                      </a:r>
                    </a:p>
                    <a:p>
                      <a:r>
                        <a:rPr sz="1200"/>
                        <a:t>Alta - 3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 dirty="0"/>
                        <a:t>RF-ACT-001</a:t>
                      </a:r>
                    </a:p>
                    <a:p>
                      <a:r>
                        <a:rPr sz="1200" dirty="0" err="1"/>
                        <a:t>Seguimiento</a:t>
                      </a:r>
                      <a:r>
                        <a:rPr sz="1200" dirty="0"/>
                        <a:t> de </a:t>
                      </a:r>
                      <a:r>
                        <a:rPr sz="1200" dirty="0" err="1"/>
                        <a:t>Acciones</a:t>
                      </a:r>
                      <a:endParaRPr sz="1200" dirty="0"/>
                    </a:p>
                    <a:p>
                      <a:r>
                        <a:rPr sz="1200" dirty="0"/>
                        <a:t>Alta - 3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 dirty="0"/>
                        <a:t>RF-USU-004</a:t>
                      </a:r>
                    </a:p>
                    <a:p>
                      <a:r>
                        <a:rPr sz="1200" dirty="0"/>
                        <a:t>Eliminación de </a:t>
                      </a:r>
                      <a:r>
                        <a:rPr sz="1200" dirty="0" err="1"/>
                        <a:t>Usuario</a:t>
                      </a:r>
                      <a:endParaRPr sz="1200" dirty="0"/>
                    </a:p>
                    <a:p>
                      <a:r>
                        <a:rPr sz="1200" dirty="0"/>
                        <a:t>Media - 2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sz="12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94182"/>
                  </a:ext>
                </a:extLst>
              </a:tr>
              <a:tr h="4572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/>
                        <a:t>RF-PRE-001</a:t>
                      </a:r>
                    </a:p>
                    <a:p>
                      <a:r>
                        <a:rPr sz="1200"/>
                        <a:t>Registrar Préstamo de Libro</a:t>
                      </a:r>
                    </a:p>
                    <a:p>
                      <a:r>
                        <a:rPr sz="1200"/>
                        <a:t>Alta - 3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/>
                        <a:t>RF-USU-001</a:t>
                      </a:r>
                    </a:p>
                    <a:p>
                      <a:r>
                        <a:rPr sz="1200"/>
                        <a:t>Autenticación con Credenciales Institucionales</a:t>
                      </a:r>
                    </a:p>
                    <a:p>
                      <a:r>
                        <a:rPr sz="1200"/>
                        <a:t>Alta - 5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 dirty="0"/>
                        <a:t>RF-LIB-002</a:t>
                      </a:r>
                    </a:p>
                    <a:p>
                      <a:r>
                        <a:rPr sz="1200" dirty="0" err="1"/>
                        <a:t>Actualizar</a:t>
                      </a:r>
                      <a:r>
                        <a:rPr sz="1200" dirty="0"/>
                        <a:t> Libro</a:t>
                      </a:r>
                    </a:p>
                    <a:p>
                      <a:r>
                        <a:rPr sz="1200" dirty="0"/>
                        <a:t>Media - 2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285615"/>
                  </a:ext>
                </a:extLst>
              </a:tr>
              <a:tr h="4572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/>
                        <a:t>RF-PRE-002</a:t>
                      </a:r>
                    </a:p>
                    <a:p>
                      <a:r>
                        <a:rPr sz="1200"/>
                        <a:t>Registrar Devolución de Libro</a:t>
                      </a:r>
                    </a:p>
                    <a:p>
                      <a:r>
                        <a:rPr sz="1200"/>
                        <a:t>Alta - 3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/>
                        <a:t>RF-LIB-004</a:t>
                      </a:r>
                    </a:p>
                    <a:p>
                      <a:r>
                        <a:rPr sz="1200"/>
                        <a:t>Búsqueda Avanzada en el Catálogo</a:t>
                      </a:r>
                    </a:p>
                    <a:p>
                      <a:r>
                        <a:rPr sz="1200"/>
                        <a:t>Alta - 5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 dirty="0"/>
                        <a:t>RF-LIB-003</a:t>
                      </a:r>
                    </a:p>
                    <a:p>
                      <a:r>
                        <a:rPr sz="1200" dirty="0" err="1"/>
                        <a:t>Eliminar</a:t>
                      </a:r>
                      <a:r>
                        <a:rPr sz="1200" dirty="0"/>
                        <a:t> Libro</a:t>
                      </a:r>
                    </a:p>
                    <a:p>
                      <a:r>
                        <a:rPr sz="1200" dirty="0"/>
                        <a:t>Media - 2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125429"/>
                  </a:ext>
                </a:extLst>
              </a:tr>
              <a:tr h="4572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/>
                        <a:t>RF-CAT-001</a:t>
                      </a:r>
                    </a:p>
                    <a:p>
                      <a:r>
                        <a:rPr sz="1200"/>
                        <a:t>Consulta en Línea del Catálogo</a:t>
                      </a:r>
                    </a:p>
                    <a:p>
                      <a:r>
                        <a:rPr sz="1200"/>
                        <a:t>Alta - 3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sz="12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 dirty="0"/>
                        <a:t>RF-PRE-003</a:t>
                      </a:r>
                    </a:p>
                    <a:p>
                      <a:r>
                        <a:rPr sz="1200" dirty="0" err="1"/>
                        <a:t>Notificaciones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Automáticas</a:t>
                      </a:r>
                      <a:r>
                        <a:rPr sz="1200" dirty="0"/>
                        <a:t> de </a:t>
                      </a:r>
                      <a:r>
                        <a:rPr sz="1200" dirty="0" err="1"/>
                        <a:t>Vencimiento</a:t>
                      </a:r>
                      <a:endParaRPr sz="1200" dirty="0"/>
                    </a:p>
                    <a:p>
                      <a:r>
                        <a:rPr sz="1200" dirty="0"/>
                        <a:t>Media - 3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86958"/>
                  </a:ext>
                </a:extLst>
              </a:tr>
              <a:tr h="4572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sz="12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sz="12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sz="1200"/>
                        <a:t>RF-PRE-004</a:t>
                      </a:r>
                    </a:p>
                    <a:p>
                      <a:r>
                        <a:rPr sz="1200"/>
                        <a:t>Gestión de Multas</a:t>
                      </a:r>
                    </a:p>
                    <a:p>
                      <a:r>
                        <a:rPr sz="1200"/>
                        <a:t>Media - 3 pts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527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8146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>
            <a:spLocks noGrp="1"/>
          </p:cNvSpPr>
          <p:nvPr>
            <p:ph type="sldNum" idx="4294967295"/>
          </p:nvPr>
        </p:nvSpPr>
        <p:spPr>
          <a:xfrm>
            <a:off x="101346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2</a:t>
            </a:fld>
            <a:endParaRPr dirty="0"/>
          </a:p>
        </p:txBody>
      </p:sp>
      <p:sp>
        <p:nvSpPr>
          <p:cNvPr id="161" name="Google Shape;161;p3"/>
          <p:cNvSpPr txBox="1">
            <a:spLocks noGrp="1"/>
          </p:cNvSpPr>
          <p:nvPr>
            <p:ph type="body" idx="4294967295"/>
          </p:nvPr>
        </p:nvSpPr>
        <p:spPr>
          <a:xfrm>
            <a:off x="340713" y="3011446"/>
            <a:ext cx="6096000" cy="292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/>
          <a:p>
            <a:pPr marL="50800" indent="0">
              <a:buNone/>
            </a:pPr>
            <a:br>
              <a:rPr lang="es-ES" sz="2400" b="1" dirty="0">
                <a:solidFill>
                  <a:schemeClr val="tx1"/>
                </a:solidFill>
              </a:rPr>
            </a:br>
            <a:r>
              <a:rPr lang="es-ES" sz="2400" b="1" dirty="0">
                <a:solidFill>
                  <a:schemeClr val="tx1"/>
                </a:solidFill>
              </a:rPr>
              <a:t>Docente: </a:t>
            </a:r>
            <a:r>
              <a:rPr lang="es-ES" b="1" dirty="0">
                <a:solidFill>
                  <a:schemeClr val="tx1"/>
                </a:solidFill>
              </a:rPr>
              <a:t>José Silva</a:t>
            </a:r>
            <a:br>
              <a:rPr lang="es-ES" sz="2400" b="1" dirty="0">
                <a:solidFill>
                  <a:schemeClr val="tx1"/>
                </a:solidFill>
              </a:rPr>
            </a:br>
            <a:r>
              <a:rPr lang="es-ES" sz="2400" b="1" dirty="0">
                <a:solidFill>
                  <a:schemeClr val="tx1"/>
                </a:solidFill>
              </a:rPr>
              <a:t>Integrantes:</a:t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s-ES" b="1" dirty="0">
                <a:solidFill>
                  <a:schemeClr val="tx1"/>
                </a:solidFill>
              </a:rPr>
              <a:t>Hector Águila</a:t>
            </a:r>
          </a:p>
          <a:p>
            <a:pPr marL="50800" indent="0">
              <a:buNone/>
            </a:pPr>
            <a:r>
              <a:rPr lang="es-ES" sz="2400" b="1" dirty="0">
                <a:solidFill>
                  <a:schemeClr val="tx1"/>
                </a:solidFill>
              </a:rPr>
              <a:t>Vicente </a:t>
            </a:r>
            <a:r>
              <a:rPr lang="es-ES" b="1" dirty="0">
                <a:solidFill>
                  <a:schemeClr val="tx1"/>
                </a:solidFill>
              </a:rPr>
              <a:t>Barrera</a:t>
            </a:r>
            <a:br>
              <a:rPr lang="es-ES" sz="2400" b="1" dirty="0">
                <a:solidFill>
                  <a:schemeClr val="tx1"/>
                </a:solidFill>
              </a:rPr>
            </a:br>
            <a:r>
              <a:rPr lang="es-ES" sz="2400" b="1" dirty="0">
                <a:solidFill>
                  <a:schemeClr val="tx1"/>
                </a:solidFill>
              </a:rPr>
              <a:t>Fabián Lecaros</a:t>
            </a:r>
            <a:br>
              <a:rPr lang="es-ES" sz="2400" b="1" dirty="0">
                <a:solidFill>
                  <a:schemeClr val="tx1"/>
                </a:solidFill>
              </a:rPr>
            </a:br>
            <a:r>
              <a:rPr lang="es-ES" sz="2400" b="1" dirty="0">
                <a:solidFill>
                  <a:schemeClr val="tx1"/>
                </a:solidFill>
              </a:rPr>
              <a:t>Franco Ruz</a:t>
            </a:r>
            <a:endParaRPr lang="es-ES" b="1" dirty="0">
              <a:solidFill>
                <a:schemeClr val="tx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>
          <a:extLst>
            <a:ext uri="{FF2B5EF4-FFF2-40B4-BE49-F238E27FC236}">
              <a16:creationId xmlns:a16="http://schemas.microsoft.com/office/drawing/2014/main" id="{EB562867-C849-9E63-009E-F48A0899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>
            <a:extLst>
              <a:ext uri="{FF2B5EF4-FFF2-40B4-BE49-F238E27FC236}">
                <a16:creationId xmlns:a16="http://schemas.microsoft.com/office/drawing/2014/main" id="{B6E63021-C5A6-7326-02E0-5BCBDA29A9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3383" y="4972050"/>
            <a:ext cx="5470133" cy="89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4000" b="1" dirty="0">
                <a:solidFill>
                  <a:schemeClr val="lt1"/>
                </a:solidFill>
              </a:rPr>
              <a:t>Casos de Prueba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617198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 txBox="1">
            <a:spLocks noGrp="1"/>
          </p:cNvSpPr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800" b="1" dirty="0">
                <a:solidFill>
                  <a:schemeClr val="dk1"/>
                </a:solidFill>
              </a:rPr>
              <a:t>Planificación de Testeo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B4547F0-1E4D-92E3-634B-C3ADE31D2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990816"/>
              </p:ext>
            </p:extLst>
          </p:nvPr>
        </p:nvGraphicFramePr>
        <p:xfrm>
          <a:off x="337570" y="1143000"/>
          <a:ext cx="11516860" cy="4937760"/>
        </p:xfrm>
        <a:graphic>
          <a:graphicData uri="http://schemas.openxmlformats.org/drawingml/2006/table">
            <a:tbl>
              <a:tblPr firstRow="1" bandRow="1"/>
              <a:tblGrid>
                <a:gridCol w="2879215">
                  <a:extLst>
                    <a:ext uri="{9D8B030D-6E8A-4147-A177-3AD203B41FA5}">
                      <a16:colId xmlns:a16="http://schemas.microsoft.com/office/drawing/2014/main" val="1695749324"/>
                    </a:ext>
                  </a:extLst>
                </a:gridCol>
                <a:gridCol w="2879215">
                  <a:extLst>
                    <a:ext uri="{9D8B030D-6E8A-4147-A177-3AD203B41FA5}">
                      <a16:colId xmlns:a16="http://schemas.microsoft.com/office/drawing/2014/main" val="3075991235"/>
                    </a:ext>
                  </a:extLst>
                </a:gridCol>
                <a:gridCol w="2879215">
                  <a:extLst>
                    <a:ext uri="{9D8B030D-6E8A-4147-A177-3AD203B41FA5}">
                      <a16:colId xmlns:a16="http://schemas.microsoft.com/office/drawing/2014/main" val="2777164916"/>
                    </a:ext>
                  </a:extLst>
                </a:gridCol>
                <a:gridCol w="2879215">
                  <a:extLst>
                    <a:ext uri="{9D8B030D-6E8A-4147-A177-3AD203B41FA5}">
                      <a16:colId xmlns:a16="http://schemas.microsoft.com/office/drawing/2014/main" val="200350681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>
                        <a:defRPr b="1"/>
                      </a:pPr>
                      <a:r>
                        <a:rPr sz="2000" dirty="0"/>
                        <a:t>Sprint 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7CE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>
                        <a:defRPr b="1"/>
                      </a:pPr>
                      <a:r>
                        <a:rPr sz="2000" dirty="0"/>
                        <a:t>Sprint 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7CE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>
                        <a:defRPr b="1"/>
                      </a:pPr>
                      <a:r>
                        <a:rPr sz="2000" dirty="0"/>
                        <a:t>Sprint 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7CE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>
                        <a:defRPr b="1"/>
                      </a:pPr>
                      <a:r>
                        <a:rPr sz="2000" dirty="0"/>
                        <a:t>Sprint 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7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174498"/>
                  </a:ext>
                </a:extLst>
              </a:tr>
              <a:tr h="4572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 err="1"/>
                        <a:t>Gestión</a:t>
                      </a:r>
                      <a:r>
                        <a:rPr dirty="0"/>
                        <a:t> de Roles y </a:t>
                      </a:r>
                      <a:r>
                        <a:rPr dirty="0" err="1"/>
                        <a:t>Permisos</a:t>
                      </a:r>
                      <a:endParaRPr dirty="0"/>
                    </a:p>
                    <a:p>
                      <a:r>
                        <a:rPr dirty="0"/>
                        <a:t>Tipo: F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Reserva en Línea de Libros</a:t>
                      </a:r>
                    </a:p>
                    <a:p>
                      <a:r>
                        <a:t>Tipo: F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Encriptación de Datos Sensibles</a:t>
                      </a:r>
                    </a:p>
                    <a:p>
                      <a:r>
                        <a:t>Tipo: F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Reporte de Libros Más Prestados</a:t>
                      </a:r>
                    </a:p>
                    <a:p>
                      <a:r>
                        <a:t>Tipo: B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348716"/>
                  </a:ext>
                </a:extLst>
              </a:tr>
              <a:tr h="4572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Registrar Nuevo Libro</a:t>
                      </a:r>
                    </a:p>
                    <a:p>
                      <a:r>
                        <a:t>Tipo: F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 err="1"/>
                        <a:t>Exportación</a:t>
                      </a:r>
                      <a:r>
                        <a:rPr dirty="0"/>
                        <a:t> de </a:t>
                      </a:r>
                      <a:r>
                        <a:rPr dirty="0" err="1"/>
                        <a:t>Informes</a:t>
                      </a:r>
                      <a:endParaRPr dirty="0"/>
                    </a:p>
                    <a:p>
                      <a:r>
                        <a:rPr dirty="0"/>
                        <a:t>Tipo: F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Actualización de Información de Usuario (Limitado)</a:t>
                      </a:r>
                    </a:p>
                    <a:p>
                      <a:r>
                        <a:t>Tipo: B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Reporte de Usuarios Activos</a:t>
                      </a:r>
                    </a:p>
                    <a:p>
                      <a:r>
                        <a:t>Tipo: B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886391"/>
                  </a:ext>
                </a:extLst>
              </a:tr>
              <a:tr h="4572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Reporte de Disponibilidad</a:t>
                      </a:r>
                    </a:p>
                    <a:p>
                      <a:r>
                        <a:t>Tipo: F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Seguimiento de Acciones</a:t>
                      </a:r>
                    </a:p>
                    <a:p>
                      <a:r>
                        <a:t>Tipo: F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/>
                        <a:t>Eliminación de </a:t>
                      </a:r>
                      <a:r>
                        <a:rPr dirty="0" err="1"/>
                        <a:t>Usuario</a:t>
                      </a:r>
                      <a:r>
                        <a:rPr dirty="0"/>
                        <a:t> (</a:t>
                      </a:r>
                      <a:r>
                        <a:rPr dirty="0" err="1"/>
                        <a:t>Desactivación</a:t>
                      </a:r>
                      <a:r>
                        <a:rPr dirty="0"/>
                        <a:t>)</a:t>
                      </a:r>
                    </a:p>
                    <a:p>
                      <a:r>
                        <a:rPr dirty="0"/>
                        <a:t>Tipo: B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422057"/>
                  </a:ext>
                </a:extLst>
              </a:tr>
              <a:tr h="4572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Registrar Préstamo de Libro</a:t>
                      </a:r>
                    </a:p>
                    <a:p>
                      <a:r>
                        <a:t>Tipo: F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Autenticación con Credenciales Institucionales</a:t>
                      </a:r>
                    </a:p>
                    <a:p>
                      <a:r>
                        <a:t>Tipo: F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 err="1"/>
                        <a:t>Actualizar</a:t>
                      </a:r>
                      <a:r>
                        <a:rPr dirty="0"/>
                        <a:t> Libro</a:t>
                      </a:r>
                    </a:p>
                    <a:p>
                      <a:r>
                        <a:rPr dirty="0"/>
                        <a:t>Tipo: B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996076"/>
                  </a:ext>
                </a:extLst>
              </a:tr>
              <a:tr h="4572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Registrar Devolución de Libro</a:t>
                      </a:r>
                    </a:p>
                    <a:p>
                      <a:r>
                        <a:t>Tipo: F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Búsqueda Avanzada en el Catálogo</a:t>
                      </a:r>
                    </a:p>
                    <a:p>
                      <a:r>
                        <a:t>Tipo: F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Eliminar Libro</a:t>
                      </a:r>
                    </a:p>
                    <a:p>
                      <a:r>
                        <a:t>Tipo: B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354236"/>
                  </a:ext>
                </a:extLst>
              </a:tr>
              <a:tr h="4572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Consulta en Línea del Catálogo</a:t>
                      </a:r>
                    </a:p>
                    <a:p>
                      <a:r>
                        <a:t>Tipo: F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Notificaciones Automáticas de Vencimiento</a:t>
                      </a:r>
                    </a:p>
                    <a:p>
                      <a:r>
                        <a:t>Tipo: B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962485"/>
                  </a:ext>
                </a:extLst>
              </a:tr>
              <a:tr h="4572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Gestión de Multas</a:t>
                      </a:r>
                    </a:p>
                    <a:p>
                      <a:r>
                        <a:t>Tipo: B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11430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480E935-0777-0C69-6327-BE083D7769A6}"/>
              </a:ext>
            </a:extLst>
          </p:cNvPr>
          <p:cNvSpPr txBox="1"/>
          <p:nvPr/>
        </p:nvSpPr>
        <p:spPr>
          <a:xfrm>
            <a:off x="337570" y="6080892"/>
            <a:ext cx="7042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B: </a:t>
            </a:r>
            <a:r>
              <a:rPr lang="en-US" dirty="0" err="1"/>
              <a:t>Prueba</a:t>
            </a:r>
            <a:r>
              <a:rPr lang="en-US" dirty="0"/>
              <a:t> </a:t>
            </a:r>
            <a:r>
              <a:rPr lang="en-US" dirty="0" err="1"/>
              <a:t>funcional</a:t>
            </a:r>
            <a:r>
              <a:rPr lang="en-US" dirty="0"/>
              <a:t> </a:t>
            </a:r>
            <a:r>
              <a:rPr lang="en-US" dirty="0" err="1"/>
              <a:t>básica</a:t>
            </a:r>
            <a:r>
              <a:rPr lang="en-US" dirty="0"/>
              <a:t> </a:t>
            </a:r>
          </a:p>
          <a:p>
            <a:r>
              <a:rPr lang="es-ES" dirty="0"/>
              <a:t>F: Prueba funcional + validación de seguridad/usabilidad</a:t>
            </a:r>
          </a:p>
        </p:txBody>
      </p:sp>
    </p:spTree>
    <p:extLst>
      <p:ext uri="{BB962C8B-B14F-4D97-AF65-F5344CB8AC3E}">
        <p14:creationId xmlns:p14="http://schemas.microsoft.com/office/powerpoint/2010/main" val="2061454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46AFC2F7-ADF8-C14B-91BF-1FE155B6B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>
            <a:extLst>
              <a:ext uri="{FF2B5EF4-FFF2-40B4-BE49-F238E27FC236}">
                <a16:creationId xmlns:a16="http://schemas.microsoft.com/office/drawing/2014/main" id="{BB978242-0634-68AC-7959-B7978E1C8E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36416" y="274942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600" b="1" dirty="0">
                <a:solidFill>
                  <a:schemeClr val="lt1"/>
                </a:solidFill>
              </a:rPr>
              <a:t>Fase Final</a:t>
            </a:r>
            <a:endParaRPr sz="2600" dirty="0"/>
          </a:p>
        </p:txBody>
      </p:sp>
    </p:spTree>
    <p:extLst>
      <p:ext uri="{BB962C8B-B14F-4D97-AF65-F5344CB8AC3E}">
        <p14:creationId xmlns:p14="http://schemas.microsoft.com/office/powerpoint/2010/main" val="2196540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694C0792-AF37-29B2-EF2D-FE27300B2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>
            <a:extLst>
              <a:ext uri="{FF2B5EF4-FFF2-40B4-BE49-F238E27FC236}">
                <a16:creationId xmlns:a16="http://schemas.microsoft.com/office/drawing/2014/main" id="{54902B12-D3F7-66B8-78DF-BEA55D8CD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800" b="1" dirty="0">
                <a:solidFill>
                  <a:schemeClr val="dk1"/>
                </a:solidFill>
              </a:rPr>
              <a:t>Planificación del Cierre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8EB6468-DD15-BB57-DE63-62807E886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739700"/>
              </p:ext>
            </p:extLst>
          </p:nvPr>
        </p:nvGraphicFramePr>
        <p:xfrm>
          <a:off x="805543" y="1106900"/>
          <a:ext cx="10831284" cy="5171122"/>
        </p:xfrm>
        <a:graphic>
          <a:graphicData uri="http://schemas.openxmlformats.org/drawingml/2006/table">
            <a:tbl>
              <a:tblPr firstRow="1" firstCol="1" bandRow="1"/>
              <a:tblGrid>
                <a:gridCol w="1805214">
                  <a:extLst>
                    <a:ext uri="{9D8B030D-6E8A-4147-A177-3AD203B41FA5}">
                      <a16:colId xmlns:a16="http://schemas.microsoft.com/office/drawing/2014/main" val="3315081964"/>
                    </a:ext>
                  </a:extLst>
                </a:gridCol>
                <a:gridCol w="1805214">
                  <a:extLst>
                    <a:ext uri="{9D8B030D-6E8A-4147-A177-3AD203B41FA5}">
                      <a16:colId xmlns:a16="http://schemas.microsoft.com/office/drawing/2014/main" val="4012599487"/>
                    </a:ext>
                  </a:extLst>
                </a:gridCol>
                <a:gridCol w="1805214">
                  <a:extLst>
                    <a:ext uri="{9D8B030D-6E8A-4147-A177-3AD203B41FA5}">
                      <a16:colId xmlns:a16="http://schemas.microsoft.com/office/drawing/2014/main" val="460254988"/>
                    </a:ext>
                  </a:extLst>
                </a:gridCol>
                <a:gridCol w="1805214">
                  <a:extLst>
                    <a:ext uri="{9D8B030D-6E8A-4147-A177-3AD203B41FA5}">
                      <a16:colId xmlns:a16="http://schemas.microsoft.com/office/drawing/2014/main" val="3814787091"/>
                    </a:ext>
                  </a:extLst>
                </a:gridCol>
                <a:gridCol w="1805214">
                  <a:extLst>
                    <a:ext uri="{9D8B030D-6E8A-4147-A177-3AD203B41FA5}">
                      <a16:colId xmlns:a16="http://schemas.microsoft.com/office/drawing/2014/main" val="2983902334"/>
                    </a:ext>
                  </a:extLst>
                </a:gridCol>
                <a:gridCol w="1805214">
                  <a:extLst>
                    <a:ext uri="{9D8B030D-6E8A-4147-A177-3AD203B41FA5}">
                      <a16:colId xmlns:a16="http://schemas.microsoft.com/office/drawing/2014/main" val="2944970004"/>
                    </a:ext>
                  </a:extLst>
                </a:gridCol>
              </a:tblGrid>
              <a:tr h="1842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 b="1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Nº</a:t>
                      </a:r>
                      <a:endParaRPr lang="es-ES" sz="1200" b="1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 b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Actividad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 b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Responsable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 b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Descripción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 b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Entregables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 b="1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Duración Estimada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1524285"/>
                  </a:ext>
                </a:extLst>
              </a:tr>
              <a:tr h="8405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Organizar reunión de revisión final con el cliente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Gestor de Proyecto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Coordina con el cliente la fecha, agenda y participantes de la reunión final.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Invitación formal, agenda de revisión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 día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730924"/>
                  </a:ext>
                </a:extLst>
              </a:tr>
              <a:tr h="10280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Presentar el sistema al cliente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Equipo de desarrollo / QA / Gestor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Demostración funcional del sistema final, mostrando módulos: usuarios, libros, préstamos, reportes, etc.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Sistema desplegado, demo en vivo, manual de usuario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2 días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61698"/>
                  </a:ext>
                </a:extLst>
              </a:tr>
              <a:tr h="11218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Recepción de feedback del cliente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Todo el equipo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Anotar comentarios, sugerencias o correcciones menores del cliente. Puede incluir una minuta formal.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Acta de reunión, registro de observaciones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 día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815119"/>
                  </a:ext>
                </a:extLst>
              </a:tr>
              <a:tr h="7468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Documentar lecciones aprendidas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Gestor de Proyecto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Reflexión sobre lo que funcionó bien y lo que puede mejorarse en próximos proyectos.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Documento de retrospectiva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 día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898267"/>
                  </a:ext>
                </a:extLst>
              </a:tr>
              <a:tr h="12155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Preparar informe de cierre del proyecto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Gestor de Proyecto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Documento que resume el alcance entregado, cumplimiento de requisitos, hitos, fechas, incidencias y retroalimentación.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Informe de cierre del proyecto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2 días</a:t>
                      </a:r>
                    </a:p>
                  </a:txBody>
                  <a:tcPr marL="35842" marR="358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5480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7283D46-C350-D365-C58A-051C02D592EA}"/>
              </a:ext>
            </a:extLst>
          </p:cNvPr>
          <p:cNvSpPr txBox="1"/>
          <p:nvPr/>
        </p:nvSpPr>
        <p:spPr>
          <a:xfrm>
            <a:off x="805543" y="6349775"/>
            <a:ext cx="6651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 </a:t>
            </a:r>
            <a:r>
              <a:rPr lang="en-US" dirty="0" err="1"/>
              <a:t>contempla</a:t>
            </a:r>
            <a:r>
              <a:rPr lang="en-US" dirty="0"/>
              <a:t> 1 </a:t>
            </a:r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adicional</a:t>
            </a:r>
            <a:r>
              <a:rPr lang="en-US" dirty="0"/>
              <a:t> para </a:t>
            </a:r>
            <a:r>
              <a:rPr lang="en-US" dirty="0" err="1"/>
              <a:t>últimos</a:t>
            </a:r>
            <a:r>
              <a:rPr lang="en-US" dirty="0"/>
              <a:t> </a:t>
            </a:r>
            <a:r>
              <a:rPr lang="en-US" dirty="0" err="1"/>
              <a:t>ajustes</a:t>
            </a:r>
            <a:r>
              <a:rPr lang="en-US" dirty="0"/>
              <a:t> post feedback </a:t>
            </a:r>
            <a:r>
              <a:rPr lang="en-US" dirty="0" err="1"/>
              <a:t>cliente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13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AD8B4E20-5A9C-5616-8DDC-513448523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>
            <a:extLst>
              <a:ext uri="{FF2B5EF4-FFF2-40B4-BE49-F238E27FC236}">
                <a16:creationId xmlns:a16="http://schemas.microsoft.com/office/drawing/2014/main" id="{6F2252E6-8FB5-571D-3987-18008DEA85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800" b="1" dirty="0">
                <a:solidFill>
                  <a:schemeClr val="dk1"/>
                </a:solidFill>
              </a:rPr>
              <a:t>Recopilación </a:t>
            </a:r>
            <a:r>
              <a:rPr lang="es-ES" sz="2800" b="1" dirty="0" err="1">
                <a:solidFill>
                  <a:schemeClr val="dk1"/>
                </a:solidFill>
              </a:rPr>
              <a:t>Feedback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571A4-DE64-C195-87AA-0E3C3848CEAD}"/>
              </a:ext>
            </a:extLst>
          </p:cNvPr>
          <p:cNvSpPr txBox="1"/>
          <p:nvPr/>
        </p:nvSpPr>
        <p:spPr>
          <a:xfrm>
            <a:off x="1763486" y="1622127"/>
            <a:ext cx="3712029" cy="3613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s-ES" sz="11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Proyecto: Sistema de Gestión de Biblioteca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Fecha: ____________________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Cliente / Representante: ____________________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Rol en el proyecto: ____________________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1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1. Cumplimiento del Proyecto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28600" marR="0" indent="-228600">
              <a:lnSpc>
                <a:spcPct val="115000"/>
              </a:lnSpc>
              <a:spcAft>
                <a:spcPts val="800"/>
              </a:spcAft>
              <a:buNone/>
              <a:tabLst>
                <a:tab pos="228600" algn="l"/>
              </a:tabLst>
            </a:pP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El sistema cumple con los requisitos acordados.</a:t>
            </a:r>
            <a:b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[ ] 1   [ ] 2   [ ] 3   [ ] 4   [ ] 5</a:t>
            </a:r>
            <a:b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Comentarios: ____________________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28600" marR="0" indent="-228600">
              <a:lnSpc>
                <a:spcPct val="115000"/>
              </a:lnSpc>
              <a:spcAft>
                <a:spcPts val="800"/>
              </a:spcAft>
              <a:buNone/>
              <a:tabLst>
                <a:tab pos="228600" algn="l"/>
              </a:tabLst>
            </a:pP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Las funcionalidades entregadas son útiles.</a:t>
            </a:r>
            <a:b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[ ] 1   [ ] 2   [ ] 3   [ ] 4   [ ] 5</a:t>
            </a:r>
            <a:b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Comentarios: ____________________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28600" marR="0" indent="-228600">
              <a:lnSpc>
                <a:spcPct val="115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El desempeño general del sistema es satisfactorio.</a:t>
            </a:r>
            <a:b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[ ] 1   [ ] 2   [ ] 3   [ ] 4   [ ] 5</a:t>
            </a:r>
            <a:b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Comentarios: ____________________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714E68-6BCE-4841-E4A8-769E104C9112}"/>
              </a:ext>
            </a:extLst>
          </p:cNvPr>
          <p:cNvSpPr txBox="1"/>
          <p:nvPr/>
        </p:nvSpPr>
        <p:spPr>
          <a:xfrm>
            <a:off x="5823858" y="1622127"/>
            <a:ext cx="4114800" cy="4611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1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2. Calidad del Servicio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28600" marR="0" indent="-228600">
              <a:lnSpc>
                <a:spcPct val="115000"/>
              </a:lnSpc>
              <a:spcAft>
                <a:spcPts val="800"/>
              </a:spcAft>
              <a:buNone/>
              <a:tabLst>
                <a:tab pos="228600" algn="l"/>
              </a:tabLst>
            </a:pP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La comunicación con el equipo fue clara y oportuna.</a:t>
            </a:r>
            <a:b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[ ] 1   [ ] 2   [ ] 3   [ ] 4   [ ] 5</a:t>
            </a:r>
            <a:b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Comentarios: ____________________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28600" marR="0" indent="-228600">
              <a:lnSpc>
                <a:spcPct val="115000"/>
              </a:lnSpc>
              <a:spcAft>
                <a:spcPts val="800"/>
              </a:spcAft>
              <a:buNone/>
              <a:tabLst>
                <a:tab pos="228600" algn="l"/>
              </a:tabLst>
            </a:pP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Las entregas se realizaron en tiempo y forma.</a:t>
            </a:r>
            <a:b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[ ] 1   [ ] 2   [ ] 3   [ ] 4   [ ] 5</a:t>
            </a:r>
            <a:b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Comentarios: ____________________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28600" marR="0" indent="-228600">
              <a:lnSpc>
                <a:spcPct val="115000"/>
              </a:lnSpc>
              <a:spcAft>
                <a:spcPts val="800"/>
              </a:spcAft>
              <a:buNone/>
              <a:tabLst>
                <a:tab pos="228600" algn="l"/>
              </a:tabLst>
            </a:pP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El equipo respondió adecuadamente a cambios o solicitudes.</a:t>
            </a:r>
            <a:b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[ ] 1   [ ] 2   [ ] 3   [ ] 4   [ ] 5</a:t>
            </a:r>
            <a:b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Comentarios: ____________________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1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Satisfacción Global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¿Está satisfecho con el resultado del proyecto?</a:t>
            </a:r>
            <a:b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[ ] Sí   [ ] No</a:t>
            </a:r>
            <a:b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Comentarios: ____________________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¿Recomendaría al equipo para futuros proyectos?</a:t>
            </a:r>
            <a:b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[ ] Sí   [ ] No</a:t>
            </a:r>
            <a:b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Comentarios: ____________________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1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4. Sugerencias de mejora / Comentarios adicionales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_________________________________________________________________</a:t>
            </a:r>
            <a:endParaRPr lang="es-E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395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"/>
          <p:cNvSpPr txBox="1">
            <a:spLocks noGrp="1"/>
          </p:cNvSpPr>
          <p:nvPr>
            <p:ph type="title" idx="4294967295"/>
          </p:nvPr>
        </p:nvSpPr>
        <p:spPr>
          <a:xfrm>
            <a:off x="3691890" y="482918"/>
            <a:ext cx="4225925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b="1" dirty="0">
                <a:solidFill>
                  <a:schemeClr val="dk1"/>
                </a:solidFill>
              </a:rPr>
              <a:t>Preguntas , Conclusiones y reflexiones</a:t>
            </a:r>
            <a:endParaRPr dirty="0"/>
          </a:p>
        </p:txBody>
      </p:sp>
      <p:pic>
        <p:nvPicPr>
          <p:cNvPr id="271" name="Google Shape;271;p20" descr="http://www.clipartroo.com/images/33/group-talking-clipart-3381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7998" y="1467168"/>
            <a:ext cx="6306311" cy="422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 txBox="1">
            <a:spLocks noGrp="1"/>
          </p:cNvSpPr>
          <p:nvPr>
            <p:ph type="title"/>
          </p:nvPr>
        </p:nvSpPr>
        <p:spPr>
          <a:xfrm>
            <a:off x="4783383" y="4972050"/>
            <a:ext cx="5470133" cy="89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4000" b="1" dirty="0">
                <a:solidFill>
                  <a:schemeClr val="lt1"/>
                </a:solidFill>
              </a:rPr>
              <a:t>Introducción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610328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 txBox="1">
            <a:spLocks noGrp="1"/>
          </p:cNvSpPr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dirty="0"/>
              <a:t>Entorno de negocio</a:t>
            </a:r>
            <a:endParaRPr dirty="0"/>
          </a:p>
        </p:txBody>
      </p:sp>
      <p:sp>
        <p:nvSpPr>
          <p:cNvPr id="174" name="Google Shape;174;p5"/>
          <p:cNvSpPr txBox="1"/>
          <p:nvPr/>
        </p:nvSpPr>
        <p:spPr>
          <a:xfrm>
            <a:off x="1474901" y="339810"/>
            <a:ext cx="386067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lang="es-ES" sz="28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Introducción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BFD015-F9AA-F2E3-CD22-30C7F3BA89EE}"/>
              </a:ext>
            </a:extLst>
          </p:cNvPr>
          <p:cNvSpPr txBox="1"/>
          <p:nvPr/>
        </p:nvSpPr>
        <p:spPr>
          <a:xfrm>
            <a:off x="646472" y="1681316"/>
            <a:ext cx="722179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noProof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Propósito:</a:t>
            </a:r>
            <a:br>
              <a:rPr lang="es-ES" sz="1800" noProof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800" noProof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Definir detalladamente las funcionalidades, restricciones y objetivos del sistema de gestión de biblioteca del DUOC Puerto Montt.</a:t>
            </a:r>
            <a:br>
              <a:rPr lang="es-ES" sz="1800" noProof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br>
              <a:rPr lang="es-ES" sz="1800" noProof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br>
              <a:rPr lang="es-ES" sz="1800" noProof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800" b="1" noProof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Contexto del Proyecto:</a:t>
            </a:r>
            <a:br>
              <a:rPr lang="es-ES" sz="1800" noProof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s-ES" sz="1800" noProof="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La biblioteca universitaria necesita un sistema moderno que solucione problemas como pérdida de libros, largas colas, y dificultades en la búsqueda.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7210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>
            <a:spLocks noGrp="1"/>
          </p:cNvSpPr>
          <p:nvPr>
            <p:ph type="title" idx="4294967295"/>
          </p:nvPr>
        </p:nvSpPr>
        <p:spPr>
          <a:xfrm>
            <a:off x="4789900" y="547135"/>
            <a:ext cx="5932488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800" b="1" dirty="0">
                <a:solidFill>
                  <a:schemeClr val="dk1"/>
                </a:solidFill>
              </a:rPr>
              <a:t>Asignación de Equipo y Roles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3280AB-8D19-E41F-3E45-BAA62A70EC7C}"/>
              </a:ext>
            </a:extLst>
          </p:cNvPr>
          <p:cNvSpPr txBox="1"/>
          <p:nvPr/>
        </p:nvSpPr>
        <p:spPr>
          <a:xfrm>
            <a:off x="511628" y="2636261"/>
            <a:ext cx="49312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Gestor de Proyecto: </a:t>
            </a:r>
            <a:r>
              <a:rPr lang="es-ES" sz="2000" dirty="0"/>
              <a:t>Fabián Lecaros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Analista: </a:t>
            </a:r>
            <a:r>
              <a:rPr lang="es-ES" sz="2000" dirty="0"/>
              <a:t>Héctor Águila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Diseñador: </a:t>
            </a:r>
            <a:r>
              <a:rPr lang="es-ES" sz="2000" dirty="0"/>
              <a:t>Franco Ruz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Tester: </a:t>
            </a:r>
            <a:r>
              <a:rPr lang="es-ES" sz="2000" dirty="0"/>
              <a:t>Vicente Barrera</a:t>
            </a:r>
          </a:p>
        </p:txBody>
      </p:sp>
    </p:spTree>
    <p:extLst>
      <p:ext uri="{BB962C8B-B14F-4D97-AF65-F5344CB8AC3E}">
        <p14:creationId xmlns:p14="http://schemas.microsoft.com/office/powerpoint/2010/main" val="357661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>
            <a:spLocks noGrp="1"/>
          </p:cNvSpPr>
          <p:nvPr>
            <p:ph type="title"/>
          </p:nvPr>
        </p:nvSpPr>
        <p:spPr>
          <a:xfrm>
            <a:off x="2936416" y="274942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600" b="1" dirty="0">
                <a:solidFill>
                  <a:schemeClr val="lt1"/>
                </a:solidFill>
              </a:rPr>
              <a:t>Requisitos</a:t>
            </a:r>
            <a:endParaRPr sz="2600" dirty="0"/>
          </a:p>
        </p:txBody>
      </p:sp>
    </p:spTree>
    <p:extLst>
      <p:ext uri="{BB962C8B-B14F-4D97-AF65-F5344CB8AC3E}">
        <p14:creationId xmlns:p14="http://schemas.microsoft.com/office/powerpoint/2010/main" val="310191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>
            <a:spLocks noGrp="1"/>
          </p:cNvSpPr>
          <p:nvPr>
            <p:ph type="title" idx="4294967295"/>
          </p:nvPr>
        </p:nvSpPr>
        <p:spPr>
          <a:xfrm>
            <a:off x="4789900" y="547135"/>
            <a:ext cx="5932488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800" b="1" dirty="0">
                <a:solidFill>
                  <a:schemeClr val="dk1"/>
                </a:solidFill>
              </a:rPr>
              <a:t>Requisitos</a:t>
            </a:r>
            <a:endParaRPr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9EB8A8A-3B25-07AD-8B74-2FCDD6F91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481087"/>
              </p:ext>
            </p:extLst>
          </p:nvPr>
        </p:nvGraphicFramePr>
        <p:xfrm>
          <a:off x="2133827" y="1752600"/>
          <a:ext cx="8229600" cy="3352800"/>
        </p:xfrm>
        <a:graphic>
          <a:graphicData uri="http://schemas.openxmlformats.org/drawingml/2006/table">
            <a:tbl>
              <a:tblPr firstRow="1" bandRow="1"/>
              <a:tblGrid>
                <a:gridCol w="3657600">
                  <a:extLst>
                    <a:ext uri="{9D8B030D-6E8A-4147-A177-3AD203B41FA5}">
                      <a16:colId xmlns:a16="http://schemas.microsoft.com/office/drawing/2014/main" val="3283376412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553797603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 err="1"/>
                        <a:t>Módulo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7CE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/>
                        <a:t>Nombre del </a:t>
                      </a:r>
                      <a:r>
                        <a:rPr dirty="0" err="1"/>
                        <a:t>Requisito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7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436952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 err="1"/>
                        <a:t>Módulo</a:t>
                      </a:r>
                      <a:r>
                        <a:rPr dirty="0"/>
                        <a:t> de </a:t>
                      </a:r>
                      <a:r>
                        <a:rPr dirty="0" err="1"/>
                        <a:t>Gestión</a:t>
                      </a:r>
                      <a:r>
                        <a:rPr dirty="0"/>
                        <a:t> de </a:t>
                      </a:r>
                      <a:r>
                        <a:rPr dirty="0" err="1"/>
                        <a:t>Usuarios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/>
                        <a:t>RF-USU-001: </a:t>
                      </a:r>
                      <a:r>
                        <a:rPr dirty="0" err="1"/>
                        <a:t>Autenticación</a:t>
                      </a:r>
                      <a:r>
                        <a:rPr dirty="0"/>
                        <a:t> de </a:t>
                      </a:r>
                      <a:r>
                        <a:rPr dirty="0" err="1"/>
                        <a:t>Usuario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880932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 err="1"/>
                        <a:t>Módulo</a:t>
                      </a:r>
                      <a:r>
                        <a:rPr dirty="0"/>
                        <a:t> de </a:t>
                      </a:r>
                      <a:r>
                        <a:rPr dirty="0" err="1"/>
                        <a:t>Gestión</a:t>
                      </a:r>
                      <a:r>
                        <a:rPr dirty="0"/>
                        <a:t> de </a:t>
                      </a:r>
                      <a:r>
                        <a:rPr dirty="0" err="1"/>
                        <a:t>Usuarios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RF-USU-002: Gestión de Roles y Permisos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113468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 err="1"/>
                        <a:t>Módulo</a:t>
                      </a:r>
                      <a:r>
                        <a:rPr dirty="0"/>
                        <a:t> de </a:t>
                      </a:r>
                      <a:r>
                        <a:rPr dirty="0" err="1"/>
                        <a:t>Gestión</a:t>
                      </a:r>
                      <a:r>
                        <a:rPr dirty="0"/>
                        <a:t> de </a:t>
                      </a:r>
                      <a:r>
                        <a:rPr dirty="0" err="1"/>
                        <a:t>Usuarios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RF-USU-003: Actualización de Información de Usuario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296440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 err="1"/>
                        <a:t>Módulo</a:t>
                      </a:r>
                      <a:r>
                        <a:rPr dirty="0"/>
                        <a:t> de </a:t>
                      </a:r>
                      <a:r>
                        <a:rPr dirty="0" err="1"/>
                        <a:t>Gestión</a:t>
                      </a:r>
                      <a:r>
                        <a:rPr dirty="0"/>
                        <a:t> de </a:t>
                      </a:r>
                      <a:r>
                        <a:rPr dirty="0" err="1"/>
                        <a:t>Usuarios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RF-USU-004: Eliminación de Usuario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700407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Módulo de Gestión de Libros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/>
                        <a:t>RF-LIB-001: Registrar Nuevo Libro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535959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Módulo de Gestión de Libros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/>
                        <a:t>RF-LIB-002: </a:t>
                      </a:r>
                      <a:r>
                        <a:rPr dirty="0" err="1"/>
                        <a:t>Actualizar</a:t>
                      </a:r>
                      <a:r>
                        <a:rPr dirty="0"/>
                        <a:t> Libro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731754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Módulo de Gestión de Libros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/>
                        <a:t>RF-LIB-003: </a:t>
                      </a:r>
                      <a:r>
                        <a:rPr dirty="0" err="1"/>
                        <a:t>Eliminar</a:t>
                      </a:r>
                      <a:r>
                        <a:rPr dirty="0"/>
                        <a:t> Libro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284486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Módulo de Gestión de Libros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/>
                        <a:t>RF-LIB-004: </a:t>
                      </a:r>
                      <a:r>
                        <a:rPr dirty="0" err="1"/>
                        <a:t>Búsqueda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Avanzada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en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el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Catálogo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085623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Módulo de Gestión de Libros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/>
                        <a:t>RF-LIB-005: </a:t>
                      </a:r>
                      <a:r>
                        <a:rPr dirty="0" err="1"/>
                        <a:t>Reporte</a:t>
                      </a:r>
                      <a:r>
                        <a:rPr dirty="0"/>
                        <a:t> de </a:t>
                      </a:r>
                      <a:r>
                        <a:rPr dirty="0" err="1"/>
                        <a:t>Disponibilidad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209779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Módulo de Préstamo y Devolución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/>
                        <a:t>RF-PRE-001: Registrar </a:t>
                      </a:r>
                      <a:r>
                        <a:rPr dirty="0" err="1"/>
                        <a:t>Préstamo</a:t>
                      </a:r>
                      <a:r>
                        <a:rPr dirty="0"/>
                        <a:t> de Libro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946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444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>
          <a:extLst>
            <a:ext uri="{FF2B5EF4-FFF2-40B4-BE49-F238E27FC236}">
              <a16:creationId xmlns:a16="http://schemas.microsoft.com/office/drawing/2014/main" id="{E6CED3F7-655E-6903-1FAF-FED91D03D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>
            <a:extLst>
              <a:ext uri="{FF2B5EF4-FFF2-40B4-BE49-F238E27FC236}">
                <a16:creationId xmlns:a16="http://schemas.microsoft.com/office/drawing/2014/main" id="{2F97712A-240C-2BD5-DF17-E3B90FF20FF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89900" y="547135"/>
            <a:ext cx="5932488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2800" b="1" dirty="0">
                <a:solidFill>
                  <a:schemeClr val="dk1"/>
                </a:solidFill>
              </a:rPr>
              <a:t>Requisitos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513258D-991D-CAF9-C635-21809F9F4E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458621"/>
              </p:ext>
            </p:extLst>
          </p:nvPr>
        </p:nvGraphicFramePr>
        <p:xfrm>
          <a:off x="2122942" y="1915885"/>
          <a:ext cx="8229600" cy="3352800"/>
        </p:xfrm>
        <a:graphic>
          <a:graphicData uri="http://schemas.openxmlformats.org/drawingml/2006/table">
            <a:tbl>
              <a:tblPr firstRow="1" bandRow="1"/>
              <a:tblGrid>
                <a:gridCol w="3657600">
                  <a:extLst>
                    <a:ext uri="{9D8B030D-6E8A-4147-A177-3AD203B41FA5}">
                      <a16:colId xmlns:a16="http://schemas.microsoft.com/office/drawing/2014/main" val="2513555107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148267748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 err="1"/>
                        <a:t>Módulo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7CE1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/>
                        <a:t>Nombre del </a:t>
                      </a:r>
                      <a:r>
                        <a:rPr dirty="0" err="1"/>
                        <a:t>Requisito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7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20125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 err="1"/>
                        <a:t>Módulo</a:t>
                      </a:r>
                      <a:r>
                        <a:rPr dirty="0"/>
                        <a:t> de </a:t>
                      </a:r>
                      <a:r>
                        <a:rPr dirty="0" err="1"/>
                        <a:t>Préstamo</a:t>
                      </a:r>
                      <a:r>
                        <a:rPr dirty="0"/>
                        <a:t> y </a:t>
                      </a:r>
                      <a:r>
                        <a:rPr dirty="0" err="1"/>
                        <a:t>Devolución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RF-PRE-002: Registrar Devolución de Libro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554884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 err="1"/>
                        <a:t>Módulo</a:t>
                      </a:r>
                      <a:r>
                        <a:rPr dirty="0"/>
                        <a:t> de </a:t>
                      </a:r>
                      <a:r>
                        <a:rPr dirty="0" err="1"/>
                        <a:t>Préstamo</a:t>
                      </a:r>
                      <a:r>
                        <a:rPr dirty="0"/>
                        <a:t> y </a:t>
                      </a:r>
                      <a:r>
                        <a:rPr dirty="0" err="1"/>
                        <a:t>Devolución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RF-PRE-003: Notificaciones Automáticas de Vencimiento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8260558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Módulo de Préstamo y Devolución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RF-PRE-004: Gestión de Multas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553507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Módulo de Catálogo en Línea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/>
                        <a:t>RF-CAT-001: Consulta </a:t>
                      </a:r>
                      <a:r>
                        <a:rPr dirty="0" err="1"/>
                        <a:t>en</a:t>
                      </a:r>
                      <a:r>
                        <a:rPr dirty="0"/>
                        <a:t> Línea del </a:t>
                      </a:r>
                      <a:r>
                        <a:rPr dirty="0" err="1"/>
                        <a:t>Catálogo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857360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Módulo de Catálogo en Línea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RF-CAT-002: Reserva en Línea de Libros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612792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Módulo de Reportes y Estadísticas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/>
                        <a:t>RF-REP-001: </a:t>
                      </a:r>
                      <a:r>
                        <a:rPr dirty="0" err="1"/>
                        <a:t>Reporte</a:t>
                      </a:r>
                      <a:r>
                        <a:rPr dirty="0"/>
                        <a:t> de Libros Más </a:t>
                      </a:r>
                      <a:r>
                        <a:rPr dirty="0" err="1"/>
                        <a:t>Prestados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473827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Módulo de Reportes y Estadísticas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RF-REP-002: Reporte de Usuarios Activos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325983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Módulo de Reportes y Estadísticas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/>
                        <a:t>RF-REP-003: </a:t>
                      </a:r>
                      <a:r>
                        <a:rPr dirty="0" err="1"/>
                        <a:t>Exportación</a:t>
                      </a:r>
                      <a:r>
                        <a:rPr dirty="0"/>
                        <a:t> de </a:t>
                      </a:r>
                      <a:r>
                        <a:rPr dirty="0" err="1"/>
                        <a:t>Informes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56949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Módulo de Seguridad y Autenticación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/>
                        <a:t>RF-SEG-001: </a:t>
                      </a:r>
                      <a:r>
                        <a:rPr dirty="0" err="1"/>
                        <a:t>Encriptación</a:t>
                      </a:r>
                      <a:r>
                        <a:rPr dirty="0"/>
                        <a:t> de Datos </a:t>
                      </a:r>
                      <a:r>
                        <a:rPr dirty="0" err="1"/>
                        <a:t>Sensibles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685968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t>Módulo de Registro de Actividad del Sistema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dirty="0"/>
                        <a:t>RF-ACT-001: </a:t>
                      </a:r>
                      <a:r>
                        <a:rPr dirty="0" err="1"/>
                        <a:t>Seguimiento</a:t>
                      </a:r>
                      <a:r>
                        <a:rPr dirty="0"/>
                        <a:t> de </a:t>
                      </a:r>
                      <a:r>
                        <a:rPr dirty="0" err="1"/>
                        <a:t>Acciones</a:t>
                      </a:r>
                      <a:endParaRPr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598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728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 txBox="1">
            <a:spLocks noGrp="1"/>
          </p:cNvSpPr>
          <p:nvPr>
            <p:ph type="title"/>
          </p:nvPr>
        </p:nvSpPr>
        <p:spPr>
          <a:xfrm>
            <a:off x="4783383" y="4972050"/>
            <a:ext cx="5470133" cy="89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4000" b="1" dirty="0">
                <a:solidFill>
                  <a:schemeClr val="lt1"/>
                </a:solidFill>
              </a:rPr>
              <a:t>Diseño del Sistema</a:t>
            </a:r>
            <a:endParaRPr sz="4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24ddc22-0ba6-40e6-b8c5-bac8505fbea3" xsi:nil="true"/>
    <lcf76f155ced4ddcb4097134ff3c332f xmlns="98c3be56-881a-4563-8baf-71e8c4e814b5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8A06B26220EBB4D9BE65A30CA11F66E" ma:contentTypeVersion="12" ma:contentTypeDescription="Crear nuevo documento." ma:contentTypeScope="" ma:versionID="61a0a07bde3e9966b410a234b59745b2">
  <xsd:schema xmlns:xsd="http://www.w3.org/2001/XMLSchema" xmlns:xs="http://www.w3.org/2001/XMLSchema" xmlns:p="http://schemas.microsoft.com/office/2006/metadata/properties" xmlns:ns2="98c3be56-881a-4563-8baf-71e8c4e814b5" xmlns:ns3="d24ddc22-0ba6-40e6-b8c5-bac8505fbea3" targetNamespace="http://schemas.microsoft.com/office/2006/metadata/properties" ma:root="true" ma:fieldsID="8e7a28048e9544c33a13bb451e30e470" ns2:_="" ns3:_="">
    <xsd:import namespace="98c3be56-881a-4563-8baf-71e8c4e814b5"/>
    <xsd:import namespace="d24ddc22-0ba6-40e6-b8c5-bac8505fbe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c3be56-881a-4563-8baf-71e8c4e814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4ddc22-0ba6-40e6-b8c5-bac8505fbea3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07464395-00a7-48bc-8876-acbab67fe007}" ma:internalName="TaxCatchAll" ma:showField="CatchAllData" ma:web="d24ddc22-0ba6-40e6-b8c5-bac8505fbea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918CC97-CB02-40FC-9838-1583EAFB8302}">
  <ds:schemaRefs>
    <ds:schemaRef ds:uri="http://schemas.microsoft.com/office/2006/metadata/properties"/>
    <ds:schemaRef ds:uri="http://schemas.microsoft.com/office/infopath/2007/PartnerControls"/>
    <ds:schemaRef ds:uri="d24ddc22-0ba6-40e6-b8c5-bac8505fbea3"/>
    <ds:schemaRef ds:uri="98c3be56-881a-4563-8baf-71e8c4e814b5"/>
  </ds:schemaRefs>
</ds:datastoreItem>
</file>

<file path=customXml/itemProps2.xml><?xml version="1.0" encoding="utf-8"?>
<ds:datastoreItem xmlns:ds="http://schemas.openxmlformats.org/officeDocument/2006/customXml" ds:itemID="{957CFE8C-657F-47D4-8DF4-842230B122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BAD760-5AC6-4CCF-BDE6-D7967EA754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c3be56-881a-4563-8baf-71e8c4e814b5"/>
    <ds:schemaRef ds:uri="d24ddc22-0ba6-40e6-b8c5-bac8505fbe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1230</Words>
  <Application>Microsoft Office PowerPoint</Application>
  <PresentationFormat>Widescreen</PresentationFormat>
  <Paragraphs>262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Roboto Condensed</vt:lpstr>
      <vt:lpstr>Franklin Gothic</vt:lpstr>
      <vt:lpstr>Arial</vt:lpstr>
      <vt:lpstr>Roboto Mono</vt:lpstr>
      <vt:lpstr>Calibri</vt:lpstr>
      <vt:lpstr>Aptos</vt:lpstr>
      <vt:lpstr>Cambria</vt:lpstr>
      <vt:lpstr>Bebas Neue</vt:lpstr>
      <vt:lpstr>Tema de Office</vt:lpstr>
      <vt:lpstr>Desarrollo de un Sistema de Gestión para una Biblioteca Universitaria </vt:lpstr>
      <vt:lpstr>PowerPoint Presentation</vt:lpstr>
      <vt:lpstr>Introducción</vt:lpstr>
      <vt:lpstr>Entorno de negocio</vt:lpstr>
      <vt:lpstr>Asignación de Equipo y Roles</vt:lpstr>
      <vt:lpstr>Requisitos</vt:lpstr>
      <vt:lpstr>Requisitos</vt:lpstr>
      <vt:lpstr>Requisitos</vt:lpstr>
      <vt:lpstr>Diseño del Sistema</vt:lpstr>
      <vt:lpstr>Diagrama de Casos de Uso</vt:lpstr>
      <vt:lpstr>Entorno de negocio</vt:lpstr>
      <vt:lpstr>Entorno de negocio</vt:lpstr>
      <vt:lpstr>Entorno de negocio</vt:lpstr>
      <vt:lpstr>Entorno de negocio</vt:lpstr>
      <vt:lpstr>Entorno de negocio</vt:lpstr>
      <vt:lpstr>Entorno de negocio</vt:lpstr>
      <vt:lpstr>Plan de Proyecto y Cronograma</vt:lpstr>
      <vt:lpstr>Fases del Proyecto y Cronograma</vt:lpstr>
      <vt:lpstr>Product Backlog</vt:lpstr>
      <vt:lpstr>Casos de Prueba</vt:lpstr>
      <vt:lpstr>Planificación de Testeo</vt:lpstr>
      <vt:lpstr>Fase Final</vt:lpstr>
      <vt:lpstr>Planificación del Cierre</vt:lpstr>
      <vt:lpstr>Recopilación Feedback</vt:lpstr>
      <vt:lpstr>Preguntas , Conclusiones y reflexiones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Gestión Ágil</dc:title>
  <dc:creator>Francisca Navarro</dc:creator>
  <cp:lastModifiedBy>Fabián Lecaros Ampuero</cp:lastModifiedBy>
  <cp:revision>22</cp:revision>
  <dcterms:modified xsi:type="dcterms:W3CDTF">2025-03-25T23:48:30Z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0x010100F8A06B26220EBB4D9BE65A30CA11F66E</vt:lpwstr>
  </property>
</Properties>
</file>